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5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905C51-068A-4353-BCF0-30748421952E}" v="3" dt="2020-11-18T16:13:04.7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6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2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=""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1/12/2022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565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701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499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=""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476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=""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681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=""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962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1/12/2022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=""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1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1/12/2022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=""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638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1/12/2022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408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=""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262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=""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916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1/12/2022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955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704" r:id="rId5"/>
    <p:sldLayoutId id="2147483698" r:id="rId6"/>
    <p:sldLayoutId id="2147483699" r:id="rId7"/>
    <p:sldLayoutId id="2147483700" r:id="rId8"/>
    <p:sldLayoutId id="2147483703" r:id="rId9"/>
    <p:sldLayoutId id="2147483701" r:id="rId10"/>
    <p:sldLayoutId id="2147483702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arhlib.ru/2017/08/zdorovo-byit-zdorovyim/zdorovyim-byit-zdorovo/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924771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harter97.link/ru/news/2019/6/7/336876/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kgfizra.blogspot.com/2010/11/blog-post.html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Fit_Family_Field_Day_140920-F-VE588-014.jpg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reativecommons.org/licenses/by-sa/3.0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bibliomaniya.blogspot.com/2010/07/blog-post_491.html" TargetMode="External"/><Relationship Id="rId7" Type="http://schemas.openxmlformats.org/officeDocument/2006/relationships/hyperlink" Target="https://creativecommons.org/licenses/by/3.0/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reativecommons.org/licenses/by-sa/3.0/" TargetMode="External"/><Relationship Id="rId5" Type="http://schemas.openxmlformats.org/officeDocument/2006/relationships/hyperlink" Target="https://open-lesson.net/207/" TargetMode="Externa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mbov.gov.ru/news/v-tambovskoj-oblastnoj-detskoj-biblioteke-zapustili-novye-virtualnye-proekty-dlya-detej-i-roditelej.html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g"/><Relationship Id="rId5" Type="http://schemas.openxmlformats.org/officeDocument/2006/relationships/hyperlink" Target="http://open-lesson.net/207/" TargetMode="Externa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arhlib.ru/2019/11/zanimatelnaya-vystavka-dlya-pap-i-ih-rebyat/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reativecommons.org/licenses/by-sa/3.0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iralash.blogspot.com/2013/05/blog-post_26.html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ktvt.info/news/2492/" TargetMode="External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F6375C73-EB3C-45C0-A30D-E4C719F84C7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Изображение выглядит как цветной, канцелярские товары, ребенок, окрашенный&#10;&#10;Автоматически созданное описание">
            <a:extLst>
              <a:ext uri="{FF2B5EF4-FFF2-40B4-BE49-F238E27FC236}">
                <a16:creationId xmlns="" xmlns:a16="http://schemas.microsoft.com/office/drawing/2014/main" id="{313A7B50-123A-4E70-AB5D-0A4B049C8A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90000"/>
          </a:blip>
          <a:srcRect t="3177" b="6097"/>
          <a:stretch/>
        </p:blipFill>
        <p:spPr>
          <a:xfrm>
            <a:off x="-3029" y="1"/>
            <a:ext cx="12191981" cy="6857999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C9BD4167-80BB-41C6-8923-8BB7C287B3D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17307" y="1823454"/>
            <a:ext cx="5531319" cy="4424065"/>
          </a:xfrm>
          <a:custGeom>
            <a:avLst/>
            <a:gdLst>
              <a:gd name="connsiteX0" fmla="*/ 2612540 w 5531319"/>
              <a:gd name="connsiteY0" fmla="*/ 836 h 4424065"/>
              <a:gd name="connsiteX1" fmla="*/ 2946310 w 5531319"/>
              <a:gd name="connsiteY1" fmla="*/ 35548 h 4424065"/>
              <a:gd name="connsiteX2" fmla="*/ 3961099 w 5531319"/>
              <a:gd name="connsiteY2" fmla="*/ 303581 h 4424065"/>
              <a:gd name="connsiteX3" fmla="*/ 4854587 w 5531319"/>
              <a:gd name="connsiteY3" fmla="*/ 764502 h 4424065"/>
              <a:gd name="connsiteX4" fmla="*/ 5377812 w 5531319"/>
              <a:gd name="connsiteY4" fmla="*/ 1339732 h 4424065"/>
              <a:gd name="connsiteX5" fmla="*/ 5526197 w 5531319"/>
              <a:gd name="connsiteY5" fmla="*/ 1825829 h 4424065"/>
              <a:gd name="connsiteX6" fmla="*/ 5510557 w 5531319"/>
              <a:gd name="connsiteY6" fmla="*/ 2199398 h 4424065"/>
              <a:gd name="connsiteX7" fmla="*/ 5509795 w 5531319"/>
              <a:gd name="connsiteY7" fmla="*/ 2402839 h 4424065"/>
              <a:gd name="connsiteX8" fmla="*/ 5323519 w 5531319"/>
              <a:gd name="connsiteY8" fmla="*/ 3144890 h 4424065"/>
              <a:gd name="connsiteX9" fmla="*/ 4853061 w 5531319"/>
              <a:gd name="connsiteY9" fmla="*/ 3612932 h 4424065"/>
              <a:gd name="connsiteX10" fmla="*/ 4316358 w 5531319"/>
              <a:gd name="connsiteY10" fmla="*/ 3982940 h 4424065"/>
              <a:gd name="connsiteX11" fmla="*/ 3352556 w 5531319"/>
              <a:gd name="connsiteY11" fmla="*/ 4386771 h 4424065"/>
              <a:gd name="connsiteX12" fmla="*/ 2770206 w 5531319"/>
              <a:gd name="connsiteY12" fmla="*/ 4412201 h 4424065"/>
              <a:gd name="connsiteX13" fmla="*/ 2514888 w 5531319"/>
              <a:gd name="connsiteY13" fmla="*/ 4393637 h 4424065"/>
              <a:gd name="connsiteX14" fmla="*/ 1903166 w 5531319"/>
              <a:gd name="connsiteY14" fmla="*/ 4263562 h 4424065"/>
              <a:gd name="connsiteX15" fmla="*/ 948392 w 5531319"/>
              <a:gd name="connsiteY15" fmla="*/ 3794249 h 4424065"/>
              <a:gd name="connsiteX16" fmla="*/ 223633 w 5531319"/>
              <a:gd name="connsiteY16" fmla="*/ 2975526 h 4424065"/>
              <a:gd name="connsiteX17" fmla="*/ 39519 w 5531319"/>
              <a:gd name="connsiteY17" fmla="*/ 2401695 h 4424065"/>
              <a:gd name="connsiteX18" fmla="*/ 16251 w 5531319"/>
              <a:gd name="connsiteY18" fmla="*/ 2300991 h 4424065"/>
              <a:gd name="connsiteX19" fmla="*/ 11800 w 5531319"/>
              <a:gd name="connsiteY19" fmla="*/ 2053556 h 4424065"/>
              <a:gd name="connsiteX20" fmla="*/ 812849 w 5531319"/>
              <a:gd name="connsiteY20" fmla="*/ 651084 h 4424065"/>
              <a:gd name="connsiteX21" fmla="*/ 2066809 w 5531319"/>
              <a:gd name="connsiteY21" fmla="*/ 52586 h 4424065"/>
              <a:gd name="connsiteX22" fmla="*/ 2332045 w 5531319"/>
              <a:gd name="connsiteY22" fmla="*/ 14441 h 4424065"/>
              <a:gd name="connsiteX23" fmla="*/ 2612540 w 5531319"/>
              <a:gd name="connsiteY23" fmla="*/ 836 h 4424065"/>
              <a:gd name="connsiteX24" fmla="*/ 5468597 w 5531319"/>
              <a:gd name="connsiteY24" fmla="*/ 2088522 h 4424065"/>
              <a:gd name="connsiteX25" fmla="*/ 5471140 w 5531319"/>
              <a:gd name="connsiteY25" fmla="*/ 1826083 h 4424065"/>
              <a:gd name="connsiteX26" fmla="*/ 5327079 w 5531319"/>
              <a:gd name="connsiteY26" fmla="*/ 1361348 h 4424065"/>
              <a:gd name="connsiteX27" fmla="*/ 4833353 w 5531319"/>
              <a:gd name="connsiteY27" fmla="*/ 816507 h 4424065"/>
              <a:gd name="connsiteX28" fmla="*/ 4063456 w 5531319"/>
              <a:gd name="connsiteY28" fmla="*/ 400724 h 4424065"/>
              <a:gd name="connsiteX29" fmla="*/ 3972543 w 5531319"/>
              <a:gd name="connsiteY29" fmla="*/ 365631 h 4424065"/>
              <a:gd name="connsiteX30" fmla="*/ 3885571 w 5531319"/>
              <a:gd name="connsiteY30" fmla="*/ 334733 h 4424065"/>
              <a:gd name="connsiteX31" fmla="*/ 4355012 w 5531319"/>
              <a:gd name="connsiteY31" fmla="*/ 579880 h 4424065"/>
              <a:gd name="connsiteX32" fmla="*/ 5144618 w 5531319"/>
              <a:gd name="connsiteY32" fmla="*/ 1290779 h 4424065"/>
              <a:gd name="connsiteX33" fmla="*/ 5468597 w 5531319"/>
              <a:gd name="connsiteY33" fmla="*/ 2088522 h 4424065"/>
              <a:gd name="connsiteX34" fmla="*/ 2219771 w 5531319"/>
              <a:gd name="connsiteY34" fmla="*/ 85645 h 4424065"/>
              <a:gd name="connsiteX35" fmla="*/ 2181626 w 5531319"/>
              <a:gd name="connsiteY35" fmla="*/ 89333 h 4424065"/>
              <a:gd name="connsiteX36" fmla="*/ 1462971 w 5531319"/>
              <a:gd name="connsiteY36" fmla="*/ 303073 h 4424065"/>
              <a:gd name="connsiteX37" fmla="*/ 308697 w 5531319"/>
              <a:gd name="connsiteY37" fmla="*/ 1338461 h 4424065"/>
              <a:gd name="connsiteX38" fmla="*/ 65839 w 5531319"/>
              <a:gd name="connsiteY38" fmla="*/ 2064364 h 4424065"/>
              <a:gd name="connsiteX39" fmla="*/ 82114 w 5531319"/>
              <a:gd name="connsiteY39" fmla="*/ 2022150 h 4424065"/>
              <a:gd name="connsiteX40" fmla="*/ 423260 w 5531319"/>
              <a:gd name="connsiteY40" fmla="*/ 1282260 h 4424065"/>
              <a:gd name="connsiteX41" fmla="*/ 1231811 w 5531319"/>
              <a:gd name="connsiteY41" fmla="*/ 454001 h 4424065"/>
              <a:gd name="connsiteX42" fmla="*/ 2219771 w 5531319"/>
              <a:gd name="connsiteY42" fmla="*/ 85645 h 4424065"/>
              <a:gd name="connsiteX43" fmla="*/ 2855524 w 5531319"/>
              <a:gd name="connsiteY43" fmla="*/ 4364392 h 4424065"/>
              <a:gd name="connsiteX44" fmla="*/ 4292327 w 5531319"/>
              <a:gd name="connsiteY44" fmla="*/ 3931444 h 4424065"/>
              <a:gd name="connsiteX45" fmla="*/ 2855652 w 5531319"/>
              <a:gd name="connsiteY45" fmla="*/ 4364392 h 4424065"/>
              <a:gd name="connsiteX46" fmla="*/ 3869805 w 5531319"/>
              <a:gd name="connsiteY46" fmla="*/ 330156 h 4424065"/>
              <a:gd name="connsiteX47" fmla="*/ 3865736 w 5531319"/>
              <a:gd name="connsiteY47" fmla="*/ 329520 h 4424065"/>
              <a:gd name="connsiteX48" fmla="*/ 3866499 w 5531319"/>
              <a:gd name="connsiteY48" fmla="*/ 330537 h 4424065"/>
              <a:gd name="connsiteX49" fmla="*/ 4302117 w 5531319"/>
              <a:gd name="connsiteY49" fmla="*/ 3923561 h 4424065"/>
              <a:gd name="connsiteX50" fmla="*/ 4301101 w 5531319"/>
              <a:gd name="connsiteY50" fmla="*/ 3924959 h 4424065"/>
              <a:gd name="connsiteX51" fmla="*/ 4302880 w 5531319"/>
              <a:gd name="connsiteY51" fmla="*/ 3924959 h 4424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531319" h="4424065">
                <a:moveTo>
                  <a:pt x="2612540" y="836"/>
                </a:moveTo>
                <a:cubicBezTo>
                  <a:pt x="2715913" y="-4250"/>
                  <a:pt x="2831239" y="14695"/>
                  <a:pt x="2946310" y="35548"/>
                </a:cubicBezTo>
                <a:cubicBezTo>
                  <a:pt x="3291651" y="98106"/>
                  <a:pt x="3631143" y="182915"/>
                  <a:pt x="3961099" y="303581"/>
                </a:cubicBezTo>
                <a:cubicBezTo>
                  <a:pt x="4278340" y="419543"/>
                  <a:pt x="4581340" y="563350"/>
                  <a:pt x="4854587" y="764502"/>
                </a:cubicBezTo>
                <a:cubicBezTo>
                  <a:pt x="5067437" y="921152"/>
                  <a:pt x="5250407" y="1105521"/>
                  <a:pt x="5377812" y="1339732"/>
                </a:cubicBezTo>
                <a:cubicBezTo>
                  <a:pt x="5459811" y="1489986"/>
                  <a:pt x="5510303" y="1655396"/>
                  <a:pt x="5526197" y="1825829"/>
                </a:cubicBezTo>
                <a:cubicBezTo>
                  <a:pt x="5538276" y="1951327"/>
                  <a:pt x="5527341" y="2074917"/>
                  <a:pt x="5510557" y="2199398"/>
                </a:cubicBezTo>
                <a:cubicBezTo>
                  <a:pt x="5502966" y="2266991"/>
                  <a:pt x="5502712" y="2335195"/>
                  <a:pt x="5509795" y="2402839"/>
                </a:cubicBezTo>
                <a:cubicBezTo>
                  <a:pt x="5534207" y="2664197"/>
                  <a:pt x="5468471" y="2926051"/>
                  <a:pt x="5323519" y="3144890"/>
                </a:cubicBezTo>
                <a:cubicBezTo>
                  <a:pt x="5201339" y="3332234"/>
                  <a:pt x="5041041" y="3491719"/>
                  <a:pt x="4853061" y="3612932"/>
                </a:cubicBezTo>
                <a:cubicBezTo>
                  <a:pt x="4671109" y="3732072"/>
                  <a:pt x="4498565" y="3864563"/>
                  <a:pt x="4316358" y="3982940"/>
                </a:cubicBezTo>
                <a:cubicBezTo>
                  <a:pt x="4019716" y="4175573"/>
                  <a:pt x="3701076" y="4317347"/>
                  <a:pt x="3352556" y="4386771"/>
                </a:cubicBezTo>
                <a:cubicBezTo>
                  <a:pt x="3160953" y="4425590"/>
                  <a:pt x="2964455" y="4434173"/>
                  <a:pt x="2770206" y="4412201"/>
                </a:cubicBezTo>
                <a:cubicBezTo>
                  <a:pt x="2685524" y="4402537"/>
                  <a:pt x="2599952" y="4402410"/>
                  <a:pt x="2514888" y="4393637"/>
                </a:cubicBezTo>
                <a:cubicBezTo>
                  <a:pt x="2307136" y="4370851"/>
                  <a:pt x="2102208" y="4327277"/>
                  <a:pt x="1903166" y="4263562"/>
                </a:cubicBezTo>
                <a:cubicBezTo>
                  <a:pt x="1560622" y="4156119"/>
                  <a:pt x="1238931" y="4006972"/>
                  <a:pt x="948392" y="3794249"/>
                </a:cubicBezTo>
                <a:cubicBezTo>
                  <a:pt x="647553" y="3573897"/>
                  <a:pt x="396812" y="3308660"/>
                  <a:pt x="223633" y="2975526"/>
                </a:cubicBezTo>
                <a:cubicBezTo>
                  <a:pt x="129453" y="2796370"/>
                  <a:pt x="67149" y="2602198"/>
                  <a:pt x="39519" y="2401695"/>
                </a:cubicBezTo>
                <a:cubicBezTo>
                  <a:pt x="34509" y="2367555"/>
                  <a:pt x="26728" y="2333872"/>
                  <a:pt x="16251" y="2300991"/>
                </a:cubicBezTo>
                <a:cubicBezTo>
                  <a:pt x="-9180" y="2218598"/>
                  <a:pt x="-25" y="2135695"/>
                  <a:pt x="11800" y="2053556"/>
                </a:cubicBezTo>
                <a:cubicBezTo>
                  <a:pt x="93685" y="1480615"/>
                  <a:pt x="377867" y="1021983"/>
                  <a:pt x="812849" y="651084"/>
                </a:cubicBezTo>
                <a:cubicBezTo>
                  <a:pt x="1176754" y="340201"/>
                  <a:pt x="1598259" y="146042"/>
                  <a:pt x="2066809" y="52586"/>
                </a:cubicBezTo>
                <a:cubicBezTo>
                  <a:pt x="2154543" y="35039"/>
                  <a:pt x="2243040" y="23087"/>
                  <a:pt x="2332045" y="14441"/>
                </a:cubicBezTo>
                <a:cubicBezTo>
                  <a:pt x="2421051" y="5794"/>
                  <a:pt x="2508912" y="2107"/>
                  <a:pt x="2612540" y="836"/>
                </a:cubicBezTo>
                <a:close/>
                <a:moveTo>
                  <a:pt x="5468597" y="2088522"/>
                </a:moveTo>
                <a:cubicBezTo>
                  <a:pt x="5479329" y="2001424"/>
                  <a:pt x="5480181" y="1913385"/>
                  <a:pt x="5471140" y="1826083"/>
                </a:cubicBezTo>
                <a:cubicBezTo>
                  <a:pt x="5455336" y="1662962"/>
                  <a:pt x="5406306" y="1504799"/>
                  <a:pt x="5327079" y="1361348"/>
                </a:cubicBezTo>
                <a:cubicBezTo>
                  <a:pt x="5206159" y="1140233"/>
                  <a:pt x="5033361" y="965782"/>
                  <a:pt x="4833353" y="816507"/>
                </a:cubicBezTo>
                <a:cubicBezTo>
                  <a:pt x="4597234" y="640276"/>
                  <a:pt x="4336321" y="509438"/>
                  <a:pt x="4063456" y="400724"/>
                </a:cubicBezTo>
                <a:cubicBezTo>
                  <a:pt x="4033359" y="388607"/>
                  <a:pt x="4003059" y="376909"/>
                  <a:pt x="3972543" y="365631"/>
                </a:cubicBezTo>
                <a:cubicBezTo>
                  <a:pt x="3943679" y="354950"/>
                  <a:pt x="3914562" y="345033"/>
                  <a:pt x="3885571" y="334733"/>
                </a:cubicBezTo>
                <a:cubicBezTo>
                  <a:pt x="4046888" y="406840"/>
                  <a:pt x="4203652" y="488713"/>
                  <a:pt x="4355012" y="579880"/>
                </a:cubicBezTo>
                <a:cubicBezTo>
                  <a:pt x="4662081" y="768063"/>
                  <a:pt x="4933802" y="995790"/>
                  <a:pt x="5144618" y="1290779"/>
                </a:cubicBezTo>
                <a:cubicBezTo>
                  <a:pt x="5314364" y="1528042"/>
                  <a:pt x="5426257" y="1789591"/>
                  <a:pt x="5468597" y="2088522"/>
                </a:cubicBezTo>
                <a:close/>
                <a:moveTo>
                  <a:pt x="2219771" y="85645"/>
                </a:moveTo>
                <a:cubicBezTo>
                  <a:pt x="2206942" y="84005"/>
                  <a:pt x="2193909" y="85264"/>
                  <a:pt x="2181626" y="89333"/>
                </a:cubicBezTo>
                <a:cubicBezTo>
                  <a:pt x="1932919" y="125113"/>
                  <a:pt x="1690799" y="197118"/>
                  <a:pt x="1462971" y="303073"/>
                </a:cubicBezTo>
                <a:cubicBezTo>
                  <a:pt x="971788" y="529528"/>
                  <a:pt x="578129" y="865460"/>
                  <a:pt x="308697" y="1338461"/>
                </a:cubicBezTo>
                <a:cubicBezTo>
                  <a:pt x="180224" y="1561852"/>
                  <a:pt x="97652" y="1808638"/>
                  <a:pt x="65839" y="2064364"/>
                </a:cubicBezTo>
                <a:cubicBezTo>
                  <a:pt x="71942" y="2050505"/>
                  <a:pt x="77283" y="2036391"/>
                  <a:pt x="82114" y="2022150"/>
                </a:cubicBezTo>
                <a:cubicBezTo>
                  <a:pt x="170103" y="1763653"/>
                  <a:pt x="279579" y="1515073"/>
                  <a:pt x="423260" y="1282260"/>
                </a:cubicBezTo>
                <a:cubicBezTo>
                  <a:pt x="630769" y="945565"/>
                  <a:pt x="895370" y="664944"/>
                  <a:pt x="1231811" y="454001"/>
                </a:cubicBezTo>
                <a:cubicBezTo>
                  <a:pt x="1535192" y="263783"/>
                  <a:pt x="1866801" y="149729"/>
                  <a:pt x="2219771" y="85645"/>
                </a:cubicBezTo>
                <a:close/>
                <a:moveTo>
                  <a:pt x="2855524" y="4364392"/>
                </a:moveTo>
                <a:cubicBezTo>
                  <a:pt x="3386633" y="4394018"/>
                  <a:pt x="3853530" y="4210158"/>
                  <a:pt x="4292327" y="3931444"/>
                </a:cubicBezTo>
                <a:cubicBezTo>
                  <a:pt x="3830134" y="4131325"/>
                  <a:pt x="3346707" y="4259111"/>
                  <a:pt x="2855652" y="4364392"/>
                </a:cubicBezTo>
                <a:close/>
                <a:moveTo>
                  <a:pt x="3869805" y="330156"/>
                </a:moveTo>
                <a:lnTo>
                  <a:pt x="3865736" y="329520"/>
                </a:lnTo>
                <a:cubicBezTo>
                  <a:pt x="3865736" y="329520"/>
                  <a:pt x="3865736" y="330410"/>
                  <a:pt x="3866499" y="330537"/>
                </a:cubicBezTo>
                <a:close/>
                <a:moveTo>
                  <a:pt x="4302117" y="3923561"/>
                </a:moveTo>
                <a:lnTo>
                  <a:pt x="4301101" y="3924959"/>
                </a:lnTo>
                <a:lnTo>
                  <a:pt x="4302880" y="3924959"/>
                </a:lnTo>
                <a:close/>
              </a:path>
            </a:pathLst>
          </a:custGeom>
          <a:solidFill>
            <a:srgbClr val="C77B25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8723F0D-1BEC-4187-9349-7DEC440B2D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7607" y="2823411"/>
            <a:ext cx="5178393" cy="2800149"/>
          </a:xfrm>
        </p:spPr>
        <p:txBody>
          <a:bodyPr>
            <a:normAutofit fontScale="90000"/>
          </a:bodyPr>
          <a:lstStyle/>
          <a:p>
            <a:pPr marL="191770" indent="-191770" algn="ctr"/>
            <a:r>
              <a:rPr lang="ru-RU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36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Взаимодействие с родителями в процессе приобщения дошкольников к здоровому образу жизни</a:t>
            </a:r>
            <a:r>
              <a:rPr lang="ru-RU" sz="3600" b="1" dirty="0" smtClean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r>
              <a:rPr lang="ru-RU" sz="36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36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5200" dirty="0">
              <a:solidFill>
                <a:srgbClr val="FBF9F6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41138EED-A360-4C89-9F75-89767F1C76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01368" y="4681728"/>
            <a:ext cx="3136392" cy="941832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sz="2000" dirty="0" smtClean="0">
                <a:solidFill>
                  <a:srgbClr val="FBF9F6"/>
                </a:solidFill>
              </a:rPr>
              <a:t>Автор: </a:t>
            </a:r>
            <a:r>
              <a:rPr lang="ru-RU" sz="2000" dirty="0">
                <a:solidFill>
                  <a:srgbClr val="FBF9F6"/>
                </a:solidFill>
              </a:rPr>
              <a:t>учитель – дефектолог Савельева В.В.</a:t>
            </a:r>
          </a:p>
          <a:p>
            <a:pPr algn="ctr"/>
            <a:r>
              <a:rPr lang="ru-RU" sz="2000" dirty="0">
                <a:solidFill>
                  <a:srgbClr val="FBF9F6"/>
                </a:solidFill>
              </a:rPr>
              <a:t>МБДОУ №</a:t>
            </a:r>
            <a:r>
              <a:rPr lang="ru-RU" sz="2000" b="1" dirty="0">
                <a:solidFill>
                  <a:srgbClr val="FBF9F6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3232493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4E6997B-A4DF-433B-80FD-BC8634FCB77C}"/>
              </a:ext>
            </a:extLst>
          </p:cNvPr>
          <p:cNvSpPr txBox="1"/>
          <p:nvPr/>
        </p:nvSpPr>
        <p:spPr>
          <a:xfrm>
            <a:off x="505543" y="621120"/>
            <a:ext cx="5590457" cy="59988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91770" indent="-191770" algn="just">
              <a:lnSpc>
                <a:spcPct val="115000"/>
              </a:lnSpc>
            </a:pP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ru-RU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формление коллажей</a:t>
            </a:r>
            <a:r>
              <a:rPr lang="ru-RU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совместно с родителями при помощи современных технологий.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91770" indent="-191770" algn="just">
              <a:lnSpc>
                <a:spcPct val="115000"/>
              </a:lnSpc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Популярны</a:t>
            </a:r>
            <a:r>
              <a:rPr lang="ru-RU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презентация</a:t>
            </a:r>
            <a:r>
              <a:rPr lang="ru-RU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семьи в форме семейной фотогазеты «Мы за здоровый образ жизни», «Папа, мама, я – спортивная семья», «Зимние забавы» «Здоровью да, пагубным привычкам – нет», «Безопасность детей – в руках родителей», «Мы за здоровый образ жизни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4" name="Рисунок 13" descr="Изображение выглядит как текст&#10;&#10;Автоматически созданное описание">
            <a:extLst>
              <a:ext uri="{FF2B5EF4-FFF2-40B4-BE49-F238E27FC236}">
                <a16:creationId xmlns="" xmlns:a16="http://schemas.microsoft.com/office/drawing/2014/main" id="{2AA5ECE8-9CD1-432C-94EA-ACB1FFCA45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993289" y="840261"/>
            <a:ext cx="4258329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4104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6">
            <a:extLst>
              <a:ext uri="{FF2B5EF4-FFF2-40B4-BE49-F238E27FC236}">
                <a16:creationId xmlns="" xmlns:a16="http://schemas.microsoft.com/office/drawing/2014/main" id="{DA381740-063A-41A4-836D-85D14980EE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4" name="Rectangle 13">
            <a:extLst>
              <a:ext uri="{FF2B5EF4-FFF2-40B4-BE49-F238E27FC236}">
                <a16:creationId xmlns="" xmlns:a16="http://schemas.microsoft.com/office/drawing/2014/main" id="{B87C619C-EBAB-488E-96B9-153AA4C9B44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="" xmlns:a16="http://schemas.microsoft.com/office/drawing/2014/main" id="{130DA1C1-36FD-41D8-9826-EE797BF39B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7453312" cy="6858000"/>
          </a:xfrm>
          <a:custGeom>
            <a:avLst/>
            <a:gdLst>
              <a:gd name="connsiteX0" fmla="*/ 0 w 7433452"/>
              <a:gd name="connsiteY0" fmla="*/ 0 h 6858000"/>
              <a:gd name="connsiteX1" fmla="*/ 1592736 w 7433452"/>
              <a:gd name="connsiteY1" fmla="*/ 0 h 6858000"/>
              <a:gd name="connsiteX2" fmla="*/ 2171700 w 7433452"/>
              <a:gd name="connsiteY2" fmla="*/ 0 h 6858000"/>
              <a:gd name="connsiteX3" fmla="*/ 2762696 w 7433452"/>
              <a:gd name="connsiteY3" fmla="*/ 0 h 6858000"/>
              <a:gd name="connsiteX4" fmla="*/ 2829254 w 7433452"/>
              <a:gd name="connsiteY4" fmla="*/ 0 h 6858000"/>
              <a:gd name="connsiteX5" fmla="*/ 7415310 w 7433452"/>
              <a:gd name="connsiteY5" fmla="*/ 0 h 6858000"/>
              <a:gd name="connsiteX6" fmla="*/ 7405703 w 7433452"/>
              <a:gd name="connsiteY6" fmla="*/ 94814 h 6858000"/>
              <a:gd name="connsiteX7" fmla="*/ 7410754 w 7433452"/>
              <a:gd name="connsiteY7" fmla="*/ 421796 h 6858000"/>
              <a:gd name="connsiteX8" fmla="*/ 7414688 w 7433452"/>
              <a:gd name="connsiteY8" fmla="*/ 812192 h 6858000"/>
              <a:gd name="connsiteX9" fmla="*/ 7395017 w 7433452"/>
              <a:gd name="connsiteY9" fmla="*/ 1113642 h 6858000"/>
              <a:gd name="connsiteX10" fmla="*/ 7422810 w 7433452"/>
              <a:gd name="connsiteY10" fmla="*/ 1796708 h 6858000"/>
              <a:gd name="connsiteX11" fmla="*/ 7421161 w 7433452"/>
              <a:gd name="connsiteY11" fmla="*/ 2327333 h 6858000"/>
              <a:gd name="connsiteX12" fmla="*/ 7412023 w 7433452"/>
              <a:gd name="connsiteY12" fmla="*/ 2784280 h 6858000"/>
              <a:gd name="connsiteX13" fmla="*/ 7417480 w 7433452"/>
              <a:gd name="connsiteY13" fmla="*/ 2985458 h 6858000"/>
              <a:gd name="connsiteX14" fmla="*/ 7403774 w 7433452"/>
              <a:gd name="connsiteY14" fmla="*/ 3531096 h 6858000"/>
              <a:gd name="connsiteX15" fmla="*/ 7414307 w 7433452"/>
              <a:gd name="connsiteY15" fmla="*/ 4336830 h 6858000"/>
              <a:gd name="connsiteX16" fmla="*/ 7413419 w 7433452"/>
              <a:gd name="connsiteY16" fmla="*/ 5026893 h 6858000"/>
              <a:gd name="connsiteX17" fmla="*/ 7417734 w 7433452"/>
              <a:gd name="connsiteY17" fmla="*/ 5252632 h 6858000"/>
              <a:gd name="connsiteX18" fmla="*/ 7417734 w 7433452"/>
              <a:gd name="connsiteY18" fmla="*/ 5466282 h 6858000"/>
              <a:gd name="connsiteX19" fmla="*/ 7379659 w 7433452"/>
              <a:gd name="connsiteY19" fmla="*/ 6121225 h 6858000"/>
              <a:gd name="connsiteX20" fmla="*/ 7395115 w 7433452"/>
              <a:gd name="connsiteY20" fmla="*/ 6708907 h 6858000"/>
              <a:gd name="connsiteX21" fmla="*/ 7412408 w 7433452"/>
              <a:gd name="connsiteY21" fmla="*/ 6858000 h 6858000"/>
              <a:gd name="connsiteX22" fmla="*/ 2829254 w 7433452"/>
              <a:gd name="connsiteY22" fmla="*/ 6858000 h 6858000"/>
              <a:gd name="connsiteX23" fmla="*/ 2762696 w 7433452"/>
              <a:gd name="connsiteY23" fmla="*/ 6858000 h 6858000"/>
              <a:gd name="connsiteX24" fmla="*/ 2171700 w 7433452"/>
              <a:gd name="connsiteY24" fmla="*/ 6858000 h 6858000"/>
              <a:gd name="connsiteX25" fmla="*/ 1592736 w 7433452"/>
              <a:gd name="connsiteY25" fmla="*/ 6858000 h 6858000"/>
              <a:gd name="connsiteX26" fmla="*/ 0 w 7433452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433452" h="6858000">
                <a:moveTo>
                  <a:pt x="0" y="0"/>
                </a:moveTo>
                <a:lnTo>
                  <a:pt x="1592736" y="0"/>
                </a:lnTo>
                <a:lnTo>
                  <a:pt x="2171700" y="0"/>
                </a:lnTo>
                <a:lnTo>
                  <a:pt x="2762696" y="0"/>
                </a:lnTo>
                <a:lnTo>
                  <a:pt x="2829254" y="0"/>
                </a:lnTo>
                <a:lnTo>
                  <a:pt x="7415310" y="0"/>
                </a:lnTo>
                <a:lnTo>
                  <a:pt x="7405703" y="94814"/>
                </a:lnTo>
                <a:cubicBezTo>
                  <a:pt x="7398856" y="203629"/>
                  <a:pt x="7403520" y="312712"/>
                  <a:pt x="7410754" y="421796"/>
                </a:cubicBezTo>
                <a:cubicBezTo>
                  <a:pt x="7421580" y="551656"/>
                  <a:pt x="7422900" y="682144"/>
                  <a:pt x="7414688" y="812192"/>
                </a:cubicBezTo>
                <a:cubicBezTo>
                  <a:pt x="7406693" y="912591"/>
                  <a:pt x="7397682" y="1012988"/>
                  <a:pt x="7395017" y="1113642"/>
                </a:cubicBezTo>
                <a:cubicBezTo>
                  <a:pt x="7388670" y="1342689"/>
                  <a:pt x="7407708" y="1569316"/>
                  <a:pt x="7422810" y="1796708"/>
                </a:cubicBezTo>
                <a:cubicBezTo>
                  <a:pt x="7434487" y="1973710"/>
                  <a:pt x="7439944" y="2150457"/>
                  <a:pt x="7421161" y="2327333"/>
                </a:cubicBezTo>
                <a:cubicBezTo>
                  <a:pt x="7405170" y="2479266"/>
                  <a:pt x="7396793" y="2631453"/>
                  <a:pt x="7412023" y="2784280"/>
                </a:cubicBezTo>
                <a:cubicBezTo>
                  <a:pt x="7418749" y="2851085"/>
                  <a:pt x="7425984" y="2918653"/>
                  <a:pt x="7417480" y="2985458"/>
                </a:cubicBezTo>
                <a:cubicBezTo>
                  <a:pt x="7394508" y="3167039"/>
                  <a:pt x="7398063" y="3349132"/>
                  <a:pt x="7403774" y="3531096"/>
                </a:cubicBezTo>
                <a:cubicBezTo>
                  <a:pt x="7412277" y="3799715"/>
                  <a:pt x="7426364" y="4067954"/>
                  <a:pt x="7414307" y="4336830"/>
                </a:cubicBezTo>
                <a:cubicBezTo>
                  <a:pt x="7404027" y="4566639"/>
                  <a:pt x="7420653" y="4796831"/>
                  <a:pt x="7413419" y="5026893"/>
                </a:cubicBezTo>
                <a:cubicBezTo>
                  <a:pt x="7410982" y="5102162"/>
                  <a:pt x="7412429" y="5177504"/>
                  <a:pt x="7417734" y="5252632"/>
                </a:cubicBezTo>
                <a:cubicBezTo>
                  <a:pt x="7424271" y="5323700"/>
                  <a:pt x="7424271" y="5395213"/>
                  <a:pt x="7417734" y="5466282"/>
                </a:cubicBezTo>
                <a:cubicBezTo>
                  <a:pt x="7393239" y="5683875"/>
                  <a:pt x="7383214" y="5902486"/>
                  <a:pt x="7379659" y="6121225"/>
                </a:cubicBezTo>
                <a:cubicBezTo>
                  <a:pt x="7376423" y="6317442"/>
                  <a:pt x="7378041" y="6513586"/>
                  <a:pt x="7395115" y="6708907"/>
                </a:cubicBezTo>
                <a:lnTo>
                  <a:pt x="7412408" y="6858000"/>
                </a:lnTo>
                <a:lnTo>
                  <a:pt x="2829254" y="6858000"/>
                </a:lnTo>
                <a:lnTo>
                  <a:pt x="2762696" y="6858000"/>
                </a:lnTo>
                <a:lnTo>
                  <a:pt x="2171700" y="6858000"/>
                </a:lnTo>
                <a:lnTo>
                  <a:pt x="1592736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C77B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5650D2F0-CA86-4775-864A-73AC0B97B817}"/>
              </a:ext>
            </a:extLst>
          </p:cNvPr>
          <p:cNvSpPr txBox="1"/>
          <p:nvPr/>
        </p:nvSpPr>
        <p:spPr>
          <a:xfrm>
            <a:off x="557784" y="484632"/>
            <a:ext cx="6362129" cy="35661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740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метод проектной деятельности</a:t>
            </a:r>
            <a:endParaRPr lang="en-US" sz="74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Рисунок 6" descr="Изображение выглядит как снег, забор, ребенок, мальчик&#10;&#10;Автоматически созданное описание">
            <a:extLst>
              <a:ext uri="{FF2B5EF4-FFF2-40B4-BE49-F238E27FC236}">
                <a16:creationId xmlns="" xmlns:a16="http://schemas.microsoft.com/office/drawing/2014/main" id="{A5E740F2-6D1E-4B72-A9E5-2B8292152F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1821" y="274320"/>
            <a:ext cx="1692211" cy="3008376"/>
          </a:xfrm>
          <a:prstGeom prst="rect">
            <a:avLst/>
          </a:prstGeom>
        </p:spPr>
      </p:pic>
      <p:sp>
        <p:nvSpPr>
          <p:cNvPr id="18" name="Rectangle 6">
            <a:extLst>
              <a:ext uri="{FF2B5EF4-FFF2-40B4-BE49-F238E27FC236}">
                <a16:creationId xmlns="" xmlns:a16="http://schemas.microsoft.com/office/drawing/2014/main" id="{35BC54F7-1315-4D6C-9420-A5BF0CDDBC0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58435" y="42521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 cap="rnd">
            <a:solidFill>
              <a:schemeClr val="bg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 descr="Изображение выглядит как внешний, снег, человек, ребе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ED7B5859-5347-4095-9FDD-7ABB83A502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9610" y="3601486"/>
            <a:ext cx="1692211" cy="3008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0619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6">
            <a:extLst>
              <a:ext uri="{FF2B5EF4-FFF2-40B4-BE49-F238E27FC236}">
                <a16:creationId xmlns="" xmlns:a16="http://schemas.microsoft.com/office/drawing/2014/main" id="{DA381740-063A-41A4-836D-85D14980EE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6" name="Rectangle 15">
            <a:extLst>
              <a:ext uri="{FF2B5EF4-FFF2-40B4-BE49-F238E27FC236}">
                <a16:creationId xmlns="" xmlns:a16="http://schemas.microsoft.com/office/drawing/2014/main" id="{CA4BD6EE-7B51-447C-AAB3-028B7A3E515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E7017DD-7155-437B-B143-65382EC14E03}"/>
              </a:ext>
            </a:extLst>
          </p:cNvPr>
          <p:cNvSpPr txBox="1"/>
          <p:nvPr/>
        </p:nvSpPr>
        <p:spPr>
          <a:xfrm>
            <a:off x="612648" y="433387"/>
            <a:ext cx="5032744" cy="3365646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200" dirty="0" err="1">
                <a:effectLst/>
                <a:latin typeface="+mj-lt"/>
                <a:ea typeface="+mj-ea"/>
                <a:cs typeface="+mj-cs"/>
              </a:rPr>
              <a:t>Но</a:t>
            </a:r>
            <a:r>
              <a:rPr lang="en-US" sz="420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4200" dirty="0" err="1">
                <a:effectLst/>
                <a:latin typeface="+mj-lt"/>
                <a:ea typeface="+mj-ea"/>
                <a:cs typeface="+mj-cs"/>
              </a:rPr>
              <a:t>больше</a:t>
            </a:r>
            <a:r>
              <a:rPr lang="en-US" sz="420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4200" dirty="0" err="1">
                <a:effectLst/>
                <a:latin typeface="+mj-lt"/>
                <a:ea typeface="+mj-ea"/>
                <a:cs typeface="+mj-cs"/>
              </a:rPr>
              <a:t>всего</a:t>
            </a:r>
            <a:r>
              <a:rPr lang="en-US" sz="420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4200" dirty="0" err="1">
                <a:effectLst/>
                <a:latin typeface="+mj-lt"/>
                <a:ea typeface="+mj-ea"/>
                <a:cs typeface="+mj-cs"/>
              </a:rPr>
              <a:t>привлекают</a:t>
            </a:r>
            <a:r>
              <a:rPr lang="en-US" sz="420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4200" dirty="0" err="1">
                <a:effectLst/>
                <a:latin typeface="+mj-lt"/>
                <a:ea typeface="+mj-ea"/>
                <a:cs typeface="+mj-cs"/>
              </a:rPr>
              <a:t>родителей</a:t>
            </a:r>
            <a:r>
              <a:rPr lang="en-US" sz="4200" dirty="0">
                <a:effectLst/>
                <a:latin typeface="+mj-lt"/>
                <a:ea typeface="+mj-ea"/>
                <a:cs typeface="+mj-cs"/>
              </a:rPr>
              <a:t> </a:t>
            </a:r>
            <a:endParaRPr lang="ru-RU" sz="4200" dirty="0">
              <a:effectLst/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200" b="1" i="1" dirty="0" err="1">
                <a:effectLst/>
                <a:latin typeface="+mj-lt"/>
                <a:ea typeface="+mj-ea"/>
                <a:cs typeface="+mj-cs"/>
              </a:rPr>
              <a:t>совместные</a:t>
            </a:r>
            <a:r>
              <a:rPr lang="en-US" sz="4200" b="1" i="1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4200" b="1" i="1" dirty="0" err="1">
                <a:effectLst/>
                <a:latin typeface="+mj-lt"/>
                <a:ea typeface="+mj-ea"/>
                <a:cs typeface="+mj-cs"/>
              </a:rPr>
              <a:t>спортивные</a:t>
            </a:r>
            <a:r>
              <a:rPr lang="en-US" sz="4200" b="1" i="1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4200" b="1" i="1" dirty="0" err="1">
                <a:effectLst/>
                <a:latin typeface="+mj-lt"/>
                <a:ea typeface="+mj-ea"/>
                <a:cs typeface="+mj-cs"/>
              </a:rPr>
              <a:t>праздники</a:t>
            </a:r>
            <a:r>
              <a:rPr lang="en-US" sz="4200" dirty="0">
                <a:effectLst/>
                <a:latin typeface="+mj-lt"/>
                <a:ea typeface="+mj-ea"/>
                <a:cs typeface="+mj-cs"/>
              </a:rPr>
              <a:t>.</a:t>
            </a:r>
            <a:endParaRPr lang="en-US" sz="4200" dirty="0">
              <a:latin typeface="+mj-lt"/>
              <a:ea typeface="+mj-ea"/>
              <a:cs typeface="+mj-cs"/>
            </a:endParaRPr>
          </a:p>
        </p:txBody>
      </p:sp>
      <p:pic>
        <p:nvPicPr>
          <p:cNvPr id="7" name="Рисунок 6" descr="Изображение выглядит как человек, стул, внутренний, сидит&#10;&#10;Автоматически созданное описание">
            <a:extLst>
              <a:ext uri="{FF2B5EF4-FFF2-40B4-BE49-F238E27FC236}">
                <a16:creationId xmlns="" xmlns:a16="http://schemas.microsoft.com/office/drawing/2014/main" id="{FFF0DE51-88AF-4D6E-B790-F6843C50AA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618" y="433388"/>
            <a:ext cx="5553492" cy="3512584"/>
          </a:xfrm>
          <a:prstGeom prst="rect">
            <a:avLst/>
          </a:prstGeom>
        </p:spPr>
      </p:pic>
      <p:sp>
        <p:nvSpPr>
          <p:cNvPr id="18" name="Rectangle 6">
            <a:extLst>
              <a:ext uri="{FF2B5EF4-FFF2-40B4-BE49-F238E27FC236}">
                <a16:creationId xmlns="" xmlns:a16="http://schemas.microsoft.com/office/drawing/2014/main" id="{482B7792-13BF-4567-AAF8-0BEED8D117F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12648" y="4018090"/>
            <a:ext cx="3383280" cy="27432"/>
          </a:xfrm>
          <a:custGeom>
            <a:avLst/>
            <a:gdLst>
              <a:gd name="connsiteX0" fmla="*/ 0 w 3383280"/>
              <a:gd name="connsiteY0" fmla="*/ 0 h 27432"/>
              <a:gd name="connsiteX1" fmla="*/ 642823 w 3383280"/>
              <a:gd name="connsiteY1" fmla="*/ 0 h 27432"/>
              <a:gd name="connsiteX2" fmla="*/ 1319479 w 3383280"/>
              <a:gd name="connsiteY2" fmla="*/ 0 h 27432"/>
              <a:gd name="connsiteX3" fmla="*/ 2029968 w 3383280"/>
              <a:gd name="connsiteY3" fmla="*/ 0 h 27432"/>
              <a:gd name="connsiteX4" fmla="*/ 2740457 w 3383280"/>
              <a:gd name="connsiteY4" fmla="*/ 0 h 27432"/>
              <a:gd name="connsiteX5" fmla="*/ 3383280 w 3383280"/>
              <a:gd name="connsiteY5" fmla="*/ 0 h 27432"/>
              <a:gd name="connsiteX6" fmla="*/ 3383280 w 3383280"/>
              <a:gd name="connsiteY6" fmla="*/ 27432 h 27432"/>
              <a:gd name="connsiteX7" fmla="*/ 2638958 w 3383280"/>
              <a:gd name="connsiteY7" fmla="*/ 27432 h 27432"/>
              <a:gd name="connsiteX8" fmla="*/ 1894637 w 3383280"/>
              <a:gd name="connsiteY8" fmla="*/ 27432 h 27432"/>
              <a:gd name="connsiteX9" fmla="*/ 1217981 w 3383280"/>
              <a:gd name="connsiteY9" fmla="*/ 27432 h 27432"/>
              <a:gd name="connsiteX10" fmla="*/ 0 w 3383280"/>
              <a:gd name="connsiteY10" fmla="*/ 27432 h 27432"/>
              <a:gd name="connsiteX11" fmla="*/ 0 w 3383280"/>
              <a:gd name="connsiteY11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383280" h="27432" fill="none" extrusionOk="0">
                <a:moveTo>
                  <a:pt x="0" y="0"/>
                </a:moveTo>
                <a:cubicBezTo>
                  <a:pt x="257987" y="12032"/>
                  <a:pt x="404745" y="16905"/>
                  <a:pt x="642823" y="0"/>
                </a:cubicBezTo>
                <a:cubicBezTo>
                  <a:pt x="880901" y="-16905"/>
                  <a:pt x="1102054" y="22021"/>
                  <a:pt x="1319479" y="0"/>
                </a:cubicBezTo>
                <a:cubicBezTo>
                  <a:pt x="1536904" y="-22021"/>
                  <a:pt x="1881604" y="24614"/>
                  <a:pt x="2029968" y="0"/>
                </a:cubicBezTo>
                <a:cubicBezTo>
                  <a:pt x="2178332" y="-24614"/>
                  <a:pt x="2554148" y="3447"/>
                  <a:pt x="2740457" y="0"/>
                </a:cubicBezTo>
                <a:cubicBezTo>
                  <a:pt x="2926766" y="-3447"/>
                  <a:pt x="3065477" y="23645"/>
                  <a:pt x="3383280" y="0"/>
                </a:cubicBezTo>
                <a:cubicBezTo>
                  <a:pt x="3382114" y="7395"/>
                  <a:pt x="3383325" y="21864"/>
                  <a:pt x="3383280" y="27432"/>
                </a:cubicBezTo>
                <a:cubicBezTo>
                  <a:pt x="3088851" y="31951"/>
                  <a:pt x="2966759" y="63689"/>
                  <a:pt x="2638958" y="27432"/>
                </a:cubicBezTo>
                <a:cubicBezTo>
                  <a:pt x="2311157" y="-8825"/>
                  <a:pt x="2123847" y="40497"/>
                  <a:pt x="1894637" y="27432"/>
                </a:cubicBezTo>
                <a:cubicBezTo>
                  <a:pt x="1665427" y="14367"/>
                  <a:pt x="1424813" y="48382"/>
                  <a:pt x="1217981" y="27432"/>
                </a:cubicBezTo>
                <a:cubicBezTo>
                  <a:pt x="1011149" y="6482"/>
                  <a:pt x="538241" y="25631"/>
                  <a:pt x="0" y="27432"/>
                </a:cubicBezTo>
                <a:cubicBezTo>
                  <a:pt x="-503" y="20663"/>
                  <a:pt x="1168" y="5855"/>
                  <a:pt x="0" y="0"/>
                </a:cubicBezTo>
                <a:close/>
              </a:path>
              <a:path w="3383280" h="27432" stroke="0" extrusionOk="0">
                <a:moveTo>
                  <a:pt x="0" y="0"/>
                </a:moveTo>
                <a:cubicBezTo>
                  <a:pt x="151297" y="22734"/>
                  <a:pt x="480695" y="25868"/>
                  <a:pt x="642823" y="0"/>
                </a:cubicBezTo>
                <a:cubicBezTo>
                  <a:pt x="804951" y="-25868"/>
                  <a:pt x="1021125" y="-7020"/>
                  <a:pt x="1217981" y="0"/>
                </a:cubicBezTo>
                <a:cubicBezTo>
                  <a:pt x="1414837" y="7020"/>
                  <a:pt x="1602550" y="692"/>
                  <a:pt x="1962302" y="0"/>
                </a:cubicBezTo>
                <a:cubicBezTo>
                  <a:pt x="2322054" y="-692"/>
                  <a:pt x="2404714" y="-13207"/>
                  <a:pt x="2605126" y="0"/>
                </a:cubicBezTo>
                <a:cubicBezTo>
                  <a:pt x="2805538" y="13207"/>
                  <a:pt x="3040223" y="19007"/>
                  <a:pt x="3383280" y="0"/>
                </a:cubicBezTo>
                <a:cubicBezTo>
                  <a:pt x="3383473" y="12649"/>
                  <a:pt x="3382292" y="17989"/>
                  <a:pt x="3383280" y="27432"/>
                </a:cubicBezTo>
                <a:cubicBezTo>
                  <a:pt x="3246258" y="-5317"/>
                  <a:pt x="2915318" y="27493"/>
                  <a:pt x="2706624" y="27432"/>
                </a:cubicBezTo>
                <a:cubicBezTo>
                  <a:pt x="2497930" y="27371"/>
                  <a:pt x="2314501" y="-484"/>
                  <a:pt x="1962302" y="27432"/>
                </a:cubicBezTo>
                <a:cubicBezTo>
                  <a:pt x="1610103" y="55348"/>
                  <a:pt x="1607990" y="25966"/>
                  <a:pt x="1387145" y="27432"/>
                </a:cubicBezTo>
                <a:cubicBezTo>
                  <a:pt x="1166300" y="28898"/>
                  <a:pt x="856166" y="27780"/>
                  <a:pt x="710489" y="27432"/>
                </a:cubicBezTo>
                <a:cubicBezTo>
                  <a:pt x="564812" y="27084"/>
                  <a:pt x="236809" y="62580"/>
                  <a:pt x="0" y="27432"/>
                </a:cubicBezTo>
                <a:cubicBezTo>
                  <a:pt x="1300" y="19678"/>
                  <a:pt x="-86" y="12044"/>
                  <a:pt x="0" y="0"/>
                </a:cubicBezTo>
                <a:close/>
              </a:path>
            </a:pathLst>
          </a:custGeom>
          <a:solidFill>
            <a:srgbClr val="C77B25"/>
          </a:solidFill>
          <a:ln w="38100" cap="rnd">
            <a:solidFill>
              <a:srgbClr val="C77B25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 descr="Изображение выглядит как пол, внутренний, человек, ребе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1FF3D962-8A10-4366-B038-28EF1E073F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6480" y="4415588"/>
            <a:ext cx="2683879" cy="1757940"/>
          </a:xfrm>
          <a:prstGeom prst="rect">
            <a:avLst/>
          </a:prstGeom>
        </p:spPr>
      </p:pic>
      <p:pic>
        <p:nvPicPr>
          <p:cNvPr id="9" name="Рисунок 8" descr="Изображение выглядит как внутренний, человек, стол, стоит&#10;&#10;Автоматически созданное описание">
            <a:extLst>
              <a:ext uri="{FF2B5EF4-FFF2-40B4-BE49-F238E27FC236}">
                <a16:creationId xmlns="" xmlns:a16="http://schemas.microsoft.com/office/drawing/2014/main" id="{7153AADF-7C1C-4EFE-89FB-792CAEC18B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6369" y="4432362"/>
            <a:ext cx="2683879" cy="1724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452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спорт, внешний, трава, человек&#10;&#10;Автоматически созданное описание">
            <a:extLst>
              <a:ext uri="{FF2B5EF4-FFF2-40B4-BE49-F238E27FC236}">
                <a16:creationId xmlns="" xmlns:a16="http://schemas.microsoft.com/office/drawing/2014/main" id="{6DF4C439-78FE-4B28-9E1C-228EAEA081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345" y="732138"/>
            <a:ext cx="4407919" cy="2940908"/>
          </a:xfrm>
          <a:prstGeom prst="rect">
            <a:avLst/>
          </a:prstGeom>
        </p:spPr>
      </p:pic>
      <p:pic>
        <p:nvPicPr>
          <p:cNvPr id="5" name="Рисунок 4" descr="Изображение выглядит как трава, внешний, человек, велосипед&#10;&#10;Автоматически созданное описание">
            <a:extLst>
              <a:ext uri="{FF2B5EF4-FFF2-40B4-BE49-F238E27FC236}">
                <a16:creationId xmlns="" xmlns:a16="http://schemas.microsoft.com/office/drawing/2014/main" id="{16C5E2F4-9A3D-494F-948B-6C16B4A155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172" y="488092"/>
            <a:ext cx="5139485" cy="3429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A2C3486D-CF88-42B9-A34D-C277D85C6C08}"/>
              </a:ext>
            </a:extLst>
          </p:cNvPr>
          <p:cNvSpPr txBox="1"/>
          <p:nvPr/>
        </p:nvSpPr>
        <p:spPr>
          <a:xfrm>
            <a:off x="506178" y="4435637"/>
            <a:ext cx="11179644" cy="9417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91770" indent="-191770" algn="just">
              <a:lnSpc>
                <a:spcPct val="115000"/>
              </a:lnSpc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Подводя итог МОЖНО СКАЗАТЬ, что семена любого труда дадут свои всходы: труд педагогов — на благо родителям и детям, труд родителей — на благо детям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5432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вода, спорт, плавание, человек&#10;&#10;Автоматически созданное описание">
            <a:extLst>
              <a:ext uri="{FF2B5EF4-FFF2-40B4-BE49-F238E27FC236}">
                <a16:creationId xmlns="" xmlns:a16="http://schemas.microsoft.com/office/drawing/2014/main" id="{1E0723DC-0E35-47F7-AF17-929952A4AE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12295" y="139032"/>
            <a:ext cx="5759118" cy="383941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C6C0EAF0-4973-425B-A233-5DDC4D43C3E3}"/>
              </a:ext>
            </a:extLst>
          </p:cNvPr>
          <p:cNvSpPr txBox="1"/>
          <p:nvPr/>
        </p:nvSpPr>
        <p:spPr>
          <a:xfrm>
            <a:off x="3930314" y="1074089"/>
            <a:ext cx="8005011" cy="56448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91770" indent="-191770" algn="ctr">
              <a:lnSpc>
                <a:spcPct val="115000"/>
              </a:lnSpc>
            </a:pPr>
            <a:r>
              <a:rPr lang="ru-RU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Актуальность</a:t>
            </a:r>
            <a:endParaRPr lang="ru-RU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91770" indent="-191770" algn="just">
              <a:lnSpc>
                <a:spcPct val="115000"/>
              </a:lnSpc>
            </a:pPr>
            <a:r>
              <a:rPr lang="ru-RU" sz="18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  </a:t>
            </a:r>
            <a:r>
              <a:rPr lang="ru-RU" sz="28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      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Здоровье - большой дар, без которого трудно сделать жизнь счастливой, интересной и долгой. Здорового ребенка легче растить, учить и воспитывать. У него быстрее формируются необходимые умения и навыки. Он лучше приспосабливается к смене 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условий и адекватно воспринимает предъявленные к нему требования. Здоровье - важнейшая предпосылка к формированию характера, развития воли, природных способностей.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528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E33883C-A1A4-44B3-83C5-01AB6DC89629}"/>
              </a:ext>
            </a:extLst>
          </p:cNvPr>
          <p:cNvSpPr txBox="1"/>
          <p:nvPr/>
        </p:nvSpPr>
        <p:spPr>
          <a:xfrm>
            <a:off x="3605464" y="151899"/>
            <a:ext cx="8137356" cy="64292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91770" indent="-191770" algn="just">
              <a:lnSpc>
                <a:spcPct val="115000"/>
              </a:lnSpc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</a:t>
            </a:r>
            <a:r>
              <a:rPr lang="ru-RU" sz="24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адачи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внедрять в образовательную деятельность ДОУ разнообразные формы физкультурно-оздоровительной работы с участием детей и их родителей;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обеспечить дошкольников и их родителей необходимыми технологиями, позволяющими сохранить и укрепить здоровье;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способствовать активному вовлечению семей воспитанников в образовательное пространство детского сада и привлечению их к сотрудничеству;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повышать уровень компетенции родителей в вопросах формирования здорового образа жизни;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повышать интерес родителей воспитанников к участию в физкультурных и оздоровительных мероприятиях совместно с детьми.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4" descr="Изображение выглядит как внешний, человек, девочка, трава&#10;&#10;Автоматически созданное описание">
            <a:extLst>
              <a:ext uri="{FF2B5EF4-FFF2-40B4-BE49-F238E27FC236}">
                <a16:creationId xmlns="" xmlns:a16="http://schemas.microsoft.com/office/drawing/2014/main" id="{DFFC93DE-7B98-4FC0-ADF3-18BBC37736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76464" y="758103"/>
            <a:ext cx="3429000" cy="219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444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Изображение выглядит как рису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1589AAA5-4217-4D89-AB9F-E215D3FC4B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096000" y="854747"/>
            <a:ext cx="6154726" cy="445100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DE790F6-7852-43DA-AE14-FC9DA383A790}"/>
              </a:ext>
            </a:extLst>
          </p:cNvPr>
          <p:cNvSpPr txBox="1"/>
          <p:nvPr/>
        </p:nvSpPr>
        <p:spPr>
          <a:xfrm>
            <a:off x="1235242" y="657727"/>
            <a:ext cx="5550569" cy="4845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91770" indent="-191770" algn="just">
              <a:lnSpc>
                <a:spcPct val="115000"/>
              </a:lnSpc>
            </a:pP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Условия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 необходимые для осуществления взаимодействия  с родителями по вопросам физического воспитания и укрепления здоровья детей: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взаимное доверие и уважение во взаимоотношениях между педагогом и родителями;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соблюдение такта, чуткости, отзывчивости по отношению к родителям;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учет своеобразия условий жизни каждой семьи, возраста родителей, уровня подготовленности в вопросах физического воспитания;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взаимосвязь разных форм работы с родителями;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обеспечение в работе с родителями определенной последовательности, системы.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909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трава, человек, внешний, стоит&#10;&#10;Автоматически созданное описание">
            <a:extLst>
              <a:ext uri="{FF2B5EF4-FFF2-40B4-BE49-F238E27FC236}">
                <a16:creationId xmlns="" xmlns:a16="http://schemas.microsoft.com/office/drawing/2014/main" id="{5D21087D-7E22-462D-AE4D-E498E33EA2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245641" y="2947416"/>
            <a:ext cx="3785937" cy="290410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836B26A-3119-43CC-9769-8CFADB11C4D2}"/>
              </a:ext>
            </a:extLst>
          </p:cNvPr>
          <p:cNvSpPr txBox="1"/>
          <p:nvPr/>
        </p:nvSpPr>
        <p:spPr>
          <a:xfrm>
            <a:off x="5213684" y="6962752"/>
            <a:ext cx="535253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>
                <a:hlinkClick r:id="rId3" tooltip="https://commons.wikimedia.org/wiki/File:Fit_Family_Field_Day_140920-F-VE588-014.jpg"/>
              </a:rPr>
              <a:t>Это изображение</a:t>
            </a:r>
            <a:r>
              <a:rPr lang="ru-RU" sz="900"/>
              <a:t>, автор: Неизвестный автор, лицензия: </a:t>
            </a:r>
            <a:r>
              <a:rPr lang="ru-RU" sz="900">
                <a:hlinkClick r:id="rId4" tooltip="https://creativecommons.org/licenses/by-sa/3.0/"/>
              </a:rPr>
              <a:t>CC BY-SA</a:t>
            </a:r>
            <a:endParaRPr lang="ru-RU" sz="90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ED89B2E-6D5A-4FBF-B435-2CF479770556}"/>
              </a:ext>
            </a:extLst>
          </p:cNvPr>
          <p:cNvSpPr txBox="1"/>
          <p:nvPr/>
        </p:nvSpPr>
        <p:spPr>
          <a:xfrm>
            <a:off x="401053" y="1006478"/>
            <a:ext cx="7620000" cy="4845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91770" indent="-191770" algn="just">
              <a:lnSpc>
                <a:spcPct val="115000"/>
              </a:lnSpc>
            </a:pP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  1.</a:t>
            </a:r>
            <a:r>
              <a:rPr lang="ru-RU" sz="18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Принцип согласованности действий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правильно воспитывать здорового ребенка можно лишь тогда, когда соблюдаются единые требования детского сада и семьи в вопросах воспитания, оздоровления, распорядка дня, двигательной активности,  культурно- гигиенических процедур, развития двигательных навыков.  Устанавливать единые ограничения, требования, запреты.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91770" indent="-191770" algn="just">
              <a:lnSpc>
                <a:spcPct val="115000"/>
              </a:lnSpc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   2.  </a:t>
            </a:r>
            <a:r>
              <a:rPr lang="ru-RU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Принцип систематичности и последовательности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работы в течение всего периода пребывания ребенка в дошкольном учреждении.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91770" indent="-191770" algn="just">
              <a:lnSpc>
                <a:spcPct val="115000"/>
              </a:lnSpc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       3. </a:t>
            </a:r>
            <a:r>
              <a:rPr lang="ru-RU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Принцип партнерства, взаимопонимания и доверия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91770" indent="-191770" algn="just">
              <a:lnSpc>
                <a:spcPct val="115000"/>
              </a:lnSpc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Направление совместных действий на физическое воспитание и укрепление здоровья ребенка; формирование отношения к родителям, как к равноправным партнерам в физкультурно-оздоровительном процессе; укрепление авторитета педагогов в семье и родителей в детском саду.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91770" indent="-191770" algn="just">
              <a:lnSpc>
                <a:spcPct val="115000"/>
              </a:lnSpc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    4. </a:t>
            </a:r>
            <a:r>
              <a:rPr lang="ru-RU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Принцип преемственности и индивидуального подхода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к каждому ребенку и каждой семье на основе учёта их интересов и способностей.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469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6">
            <a:extLst>
              <a:ext uri="{FF2B5EF4-FFF2-40B4-BE49-F238E27FC236}">
                <a16:creationId xmlns="" xmlns:a16="http://schemas.microsoft.com/office/drawing/2014/main" id="{DA381740-063A-41A4-836D-85D14980EE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6" name="Rectangle 15">
            <a:extLst>
              <a:ext uri="{FF2B5EF4-FFF2-40B4-BE49-F238E27FC236}">
                <a16:creationId xmlns="" xmlns:a16="http://schemas.microsoft.com/office/drawing/2014/main" id="{B87C619C-EBAB-488E-96B9-153AA4C9B44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="" xmlns:a16="http://schemas.microsoft.com/office/drawing/2014/main" id="{130DA1C1-36FD-41D8-9826-EE797BF39B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7453312" cy="6858000"/>
          </a:xfrm>
          <a:custGeom>
            <a:avLst/>
            <a:gdLst>
              <a:gd name="connsiteX0" fmla="*/ 0 w 7433452"/>
              <a:gd name="connsiteY0" fmla="*/ 0 h 6858000"/>
              <a:gd name="connsiteX1" fmla="*/ 1592736 w 7433452"/>
              <a:gd name="connsiteY1" fmla="*/ 0 h 6858000"/>
              <a:gd name="connsiteX2" fmla="*/ 2171700 w 7433452"/>
              <a:gd name="connsiteY2" fmla="*/ 0 h 6858000"/>
              <a:gd name="connsiteX3" fmla="*/ 2762696 w 7433452"/>
              <a:gd name="connsiteY3" fmla="*/ 0 h 6858000"/>
              <a:gd name="connsiteX4" fmla="*/ 2829254 w 7433452"/>
              <a:gd name="connsiteY4" fmla="*/ 0 h 6858000"/>
              <a:gd name="connsiteX5" fmla="*/ 7415310 w 7433452"/>
              <a:gd name="connsiteY5" fmla="*/ 0 h 6858000"/>
              <a:gd name="connsiteX6" fmla="*/ 7405703 w 7433452"/>
              <a:gd name="connsiteY6" fmla="*/ 94814 h 6858000"/>
              <a:gd name="connsiteX7" fmla="*/ 7410754 w 7433452"/>
              <a:gd name="connsiteY7" fmla="*/ 421796 h 6858000"/>
              <a:gd name="connsiteX8" fmla="*/ 7414688 w 7433452"/>
              <a:gd name="connsiteY8" fmla="*/ 812192 h 6858000"/>
              <a:gd name="connsiteX9" fmla="*/ 7395017 w 7433452"/>
              <a:gd name="connsiteY9" fmla="*/ 1113642 h 6858000"/>
              <a:gd name="connsiteX10" fmla="*/ 7422810 w 7433452"/>
              <a:gd name="connsiteY10" fmla="*/ 1796708 h 6858000"/>
              <a:gd name="connsiteX11" fmla="*/ 7421161 w 7433452"/>
              <a:gd name="connsiteY11" fmla="*/ 2327333 h 6858000"/>
              <a:gd name="connsiteX12" fmla="*/ 7412023 w 7433452"/>
              <a:gd name="connsiteY12" fmla="*/ 2784280 h 6858000"/>
              <a:gd name="connsiteX13" fmla="*/ 7417480 w 7433452"/>
              <a:gd name="connsiteY13" fmla="*/ 2985458 h 6858000"/>
              <a:gd name="connsiteX14" fmla="*/ 7403774 w 7433452"/>
              <a:gd name="connsiteY14" fmla="*/ 3531096 h 6858000"/>
              <a:gd name="connsiteX15" fmla="*/ 7414307 w 7433452"/>
              <a:gd name="connsiteY15" fmla="*/ 4336830 h 6858000"/>
              <a:gd name="connsiteX16" fmla="*/ 7413419 w 7433452"/>
              <a:gd name="connsiteY16" fmla="*/ 5026893 h 6858000"/>
              <a:gd name="connsiteX17" fmla="*/ 7417734 w 7433452"/>
              <a:gd name="connsiteY17" fmla="*/ 5252632 h 6858000"/>
              <a:gd name="connsiteX18" fmla="*/ 7417734 w 7433452"/>
              <a:gd name="connsiteY18" fmla="*/ 5466282 h 6858000"/>
              <a:gd name="connsiteX19" fmla="*/ 7379659 w 7433452"/>
              <a:gd name="connsiteY19" fmla="*/ 6121225 h 6858000"/>
              <a:gd name="connsiteX20" fmla="*/ 7395115 w 7433452"/>
              <a:gd name="connsiteY20" fmla="*/ 6708907 h 6858000"/>
              <a:gd name="connsiteX21" fmla="*/ 7412408 w 7433452"/>
              <a:gd name="connsiteY21" fmla="*/ 6858000 h 6858000"/>
              <a:gd name="connsiteX22" fmla="*/ 2829254 w 7433452"/>
              <a:gd name="connsiteY22" fmla="*/ 6858000 h 6858000"/>
              <a:gd name="connsiteX23" fmla="*/ 2762696 w 7433452"/>
              <a:gd name="connsiteY23" fmla="*/ 6858000 h 6858000"/>
              <a:gd name="connsiteX24" fmla="*/ 2171700 w 7433452"/>
              <a:gd name="connsiteY24" fmla="*/ 6858000 h 6858000"/>
              <a:gd name="connsiteX25" fmla="*/ 1592736 w 7433452"/>
              <a:gd name="connsiteY25" fmla="*/ 6858000 h 6858000"/>
              <a:gd name="connsiteX26" fmla="*/ 0 w 7433452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433452" h="6858000">
                <a:moveTo>
                  <a:pt x="0" y="0"/>
                </a:moveTo>
                <a:lnTo>
                  <a:pt x="1592736" y="0"/>
                </a:lnTo>
                <a:lnTo>
                  <a:pt x="2171700" y="0"/>
                </a:lnTo>
                <a:lnTo>
                  <a:pt x="2762696" y="0"/>
                </a:lnTo>
                <a:lnTo>
                  <a:pt x="2829254" y="0"/>
                </a:lnTo>
                <a:lnTo>
                  <a:pt x="7415310" y="0"/>
                </a:lnTo>
                <a:lnTo>
                  <a:pt x="7405703" y="94814"/>
                </a:lnTo>
                <a:cubicBezTo>
                  <a:pt x="7398856" y="203629"/>
                  <a:pt x="7403520" y="312712"/>
                  <a:pt x="7410754" y="421796"/>
                </a:cubicBezTo>
                <a:cubicBezTo>
                  <a:pt x="7421580" y="551656"/>
                  <a:pt x="7422900" y="682144"/>
                  <a:pt x="7414688" y="812192"/>
                </a:cubicBezTo>
                <a:cubicBezTo>
                  <a:pt x="7406693" y="912591"/>
                  <a:pt x="7397682" y="1012988"/>
                  <a:pt x="7395017" y="1113642"/>
                </a:cubicBezTo>
                <a:cubicBezTo>
                  <a:pt x="7388670" y="1342689"/>
                  <a:pt x="7407708" y="1569316"/>
                  <a:pt x="7422810" y="1796708"/>
                </a:cubicBezTo>
                <a:cubicBezTo>
                  <a:pt x="7434487" y="1973710"/>
                  <a:pt x="7439944" y="2150457"/>
                  <a:pt x="7421161" y="2327333"/>
                </a:cubicBezTo>
                <a:cubicBezTo>
                  <a:pt x="7405170" y="2479266"/>
                  <a:pt x="7396793" y="2631453"/>
                  <a:pt x="7412023" y="2784280"/>
                </a:cubicBezTo>
                <a:cubicBezTo>
                  <a:pt x="7418749" y="2851085"/>
                  <a:pt x="7425984" y="2918653"/>
                  <a:pt x="7417480" y="2985458"/>
                </a:cubicBezTo>
                <a:cubicBezTo>
                  <a:pt x="7394508" y="3167039"/>
                  <a:pt x="7398063" y="3349132"/>
                  <a:pt x="7403774" y="3531096"/>
                </a:cubicBezTo>
                <a:cubicBezTo>
                  <a:pt x="7412277" y="3799715"/>
                  <a:pt x="7426364" y="4067954"/>
                  <a:pt x="7414307" y="4336830"/>
                </a:cubicBezTo>
                <a:cubicBezTo>
                  <a:pt x="7404027" y="4566639"/>
                  <a:pt x="7420653" y="4796831"/>
                  <a:pt x="7413419" y="5026893"/>
                </a:cubicBezTo>
                <a:cubicBezTo>
                  <a:pt x="7410982" y="5102162"/>
                  <a:pt x="7412429" y="5177504"/>
                  <a:pt x="7417734" y="5252632"/>
                </a:cubicBezTo>
                <a:cubicBezTo>
                  <a:pt x="7424271" y="5323700"/>
                  <a:pt x="7424271" y="5395213"/>
                  <a:pt x="7417734" y="5466282"/>
                </a:cubicBezTo>
                <a:cubicBezTo>
                  <a:pt x="7393239" y="5683875"/>
                  <a:pt x="7383214" y="5902486"/>
                  <a:pt x="7379659" y="6121225"/>
                </a:cubicBezTo>
                <a:cubicBezTo>
                  <a:pt x="7376423" y="6317442"/>
                  <a:pt x="7378041" y="6513586"/>
                  <a:pt x="7395115" y="6708907"/>
                </a:cubicBezTo>
                <a:lnTo>
                  <a:pt x="7412408" y="6858000"/>
                </a:lnTo>
                <a:lnTo>
                  <a:pt x="2829254" y="6858000"/>
                </a:lnTo>
                <a:lnTo>
                  <a:pt x="2762696" y="6858000"/>
                </a:lnTo>
                <a:lnTo>
                  <a:pt x="2171700" y="6858000"/>
                </a:lnTo>
                <a:lnTo>
                  <a:pt x="1592736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C77B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CCAF74AC-E081-4CD0-B0BB-4F8E064701E0}"/>
              </a:ext>
            </a:extLst>
          </p:cNvPr>
          <p:cNvSpPr txBox="1"/>
          <p:nvPr/>
        </p:nvSpPr>
        <p:spPr>
          <a:xfrm>
            <a:off x="557784" y="484632"/>
            <a:ext cx="6362129" cy="35661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100" b="1" i="1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Информационные стенды, папки - передвижки</a:t>
            </a:r>
            <a:r>
              <a:rPr lang="en-US" sz="3100" i="1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 </a:t>
            </a:r>
            <a:r>
              <a:rPr lang="en-US" sz="310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– это наглядная форма представления     информации, структурирована по направлениям</a:t>
            </a:r>
            <a:endParaRPr lang="en-US" sz="31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Рисунок 4" descr="Изображение выглядит как фотография, холодильник, много, закрытый&#10;&#10;Автоматически созданное описание">
            <a:extLst>
              <a:ext uri="{FF2B5EF4-FFF2-40B4-BE49-F238E27FC236}">
                <a16:creationId xmlns="" xmlns:a16="http://schemas.microsoft.com/office/drawing/2014/main" id="{0BDFE079-86E8-462C-94D6-121B590270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907654" y="313182"/>
            <a:ext cx="3931920" cy="2948940"/>
          </a:xfrm>
          <a:prstGeom prst="rect">
            <a:avLst/>
          </a:prstGeom>
        </p:spPr>
      </p:pic>
      <p:sp>
        <p:nvSpPr>
          <p:cNvPr id="20" name="Rectangle 6">
            <a:extLst>
              <a:ext uri="{FF2B5EF4-FFF2-40B4-BE49-F238E27FC236}">
                <a16:creationId xmlns="" xmlns:a16="http://schemas.microsoft.com/office/drawing/2014/main" id="{35BC54F7-1315-4D6C-9420-A5BF0CDDBC0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58435" y="42521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 cap="rnd">
            <a:solidFill>
              <a:schemeClr val="bg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Рисунок 7" descr="Изображение выглядит как человек, женщина, внутренний, девочка&#10;&#10;Автоматически созданное описание">
            <a:extLst>
              <a:ext uri="{FF2B5EF4-FFF2-40B4-BE49-F238E27FC236}">
                <a16:creationId xmlns="" xmlns:a16="http://schemas.microsoft.com/office/drawing/2014/main" id="{A3C054B6-DE11-4AD2-80FB-7F0AA8428D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7907654" y="3595878"/>
            <a:ext cx="3931920" cy="29489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EA1D5D7-4D1D-4114-A11C-508B729BA815}"/>
              </a:ext>
            </a:extLst>
          </p:cNvPr>
          <p:cNvSpPr txBox="1"/>
          <p:nvPr/>
        </p:nvSpPr>
        <p:spPr>
          <a:xfrm>
            <a:off x="9216741" y="3062067"/>
            <a:ext cx="2622833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ru-RU" sz="700">
                <a:solidFill>
                  <a:srgbClr val="FFFFFF"/>
                </a:solidFill>
                <a:hlinkClick r:id="rId3" tooltip="http://bibliomaniya.blogspot.com/2010/07/blog-post_491.html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Это изображение</a:t>
            </a:r>
            <a:r>
              <a:rPr lang="ru-RU" sz="700">
                <a:solidFill>
                  <a:srgbClr val="FFFFFF"/>
                </a:solidFill>
              </a:rPr>
              <a:t>, автор: Неизвестный автор, лицензия: </a:t>
            </a:r>
            <a:r>
              <a:rPr lang="ru-RU" sz="700">
                <a:solidFill>
                  <a:srgbClr val="FFFFFF"/>
                </a:solidFill>
                <a:hlinkClick r:id="rId6" tooltip="https://creativecommons.org/licenses/by-sa/3.0/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ru-RU" sz="700">
              <a:solidFill>
                <a:srgbClr val="FFFFFF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8E7AC01A-BDCA-4484-A001-4B7F0D7766D8}"/>
              </a:ext>
            </a:extLst>
          </p:cNvPr>
          <p:cNvSpPr txBox="1"/>
          <p:nvPr/>
        </p:nvSpPr>
        <p:spPr>
          <a:xfrm>
            <a:off x="9300097" y="6344763"/>
            <a:ext cx="2539477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ru-RU" sz="700">
                <a:solidFill>
                  <a:srgbClr val="FFFFFF"/>
                </a:solidFill>
                <a:hlinkClick r:id="rId5" tooltip="https://open-lesson.net/207/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Это изображение</a:t>
            </a:r>
            <a:r>
              <a:rPr lang="ru-RU" sz="700">
                <a:solidFill>
                  <a:srgbClr val="FFFFFF"/>
                </a:solidFill>
              </a:rPr>
              <a:t>, автор: Неизвестный автор, лицензия: </a:t>
            </a:r>
            <a:r>
              <a:rPr lang="ru-RU" sz="700">
                <a:solidFill>
                  <a:srgbClr val="FFFFFF"/>
                </a:solidFill>
                <a:hlinkClick r:id="rId7" tooltip="https://creativecommons.org/licenses/by/3.0/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CC BY</a:t>
            </a:r>
            <a:endParaRPr lang="ru-RU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3348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1DA968BE-6CB5-49A5-ACB2-FF347D82C3B0}"/>
              </a:ext>
            </a:extLst>
          </p:cNvPr>
          <p:cNvSpPr txBox="1"/>
          <p:nvPr/>
        </p:nvSpPr>
        <p:spPr>
          <a:xfrm>
            <a:off x="366908" y="221748"/>
            <a:ext cx="11568418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«</a:t>
            </a:r>
            <a:r>
              <a:rPr lang="ru-RU" sz="3200" b="1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Виртуальная приёмная</a:t>
            </a:r>
            <a:r>
              <a:rPr lang="ru-RU" sz="3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предполагает онлайн общение с родителями на сайте. С учётом специфики работы инструктора по физкультуре и невозможности ежедневного общения с родителями наиболее приемлемыми являются наглядно-информационные формы работы. Взаимодействие направлено на обогащение знаний родителей.</a:t>
            </a:r>
            <a:endParaRPr lang="ru-RU" sz="3200" dirty="0"/>
          </a:p>
        </p:txBody>
      </p:sp>
      <p:pic>
        <p:nvPicPr>
          <p:cNvPr id="8" name="Рисунок 7" descr="Изображение выглядит как человек, внутренний, сидит, ноутбук&#10;&#10;Автоматически созданное описание">
            <a:extLst>
              <a:ext uri="{FF2B5EF4-FFF2-40B4-BE49-F238E27FC236}">
                <a16:creationId xmlns="" xmlns:a16="http://schemas.microsoft.com/office/drawing/2014/main" id="{49A4AD38-D60E-415D-8B8C-F0574EF593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275101" y="3335418"/>
            <a:ext cx="4443662" cy="296244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D23E251E-9A40-4938-BD3A-1A0D5BC3D9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3986457" y="3216874"/>
            <a:ext cx="2422359" cy="3419378"/>
          </a:xfrm>
          <a:prstGeom prst="rect">
            <a:avLst/>
          </a:prstGeom>
        </p:spPr>
      </p:pic>
      <p:pic>
        <p:nvPicPr>
          <p:cNvPr id="14" name="Рисунок 13" descr="Изображение выглядит как фотография, человек, внутренний, стоит&#10;&#10;Автоматически созданное описание">
            <a:extLst>
              <a:ext uri="{FF2B5EF4-FFF2-40B4-BE49-F238E27FC236}">
                <a16:creationId xmlns="" xmlns:a16="http://schemas.microsoft.com/office/drawing/2014/main" id="{A03FB733-F60E-4342-A462-225CB4846F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35" y="3536915"/>
            <a:ext cx="2779295" cy="2779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8646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6">
            <a:extLst>
              <a:ext uri="{FF2B5EF4-FFF2-40B4-BE49-F238E27FC236}">
                <a16:creationId xmlns="" xmlns:a16="http://schemas.microsoft.com/office/drawing/2014/main" id="{DA381740-063A-41A4-836D-85D14980EE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8" name="Rectangle 12">
            <a:extLst>
              <a:ext uri="{FF2B5EF4-FFF2-40B4-BE49-F238E27FC236}">
                <a16:creationId xmlns="" xmlns:a16="http://schemas.microsoft.com/office/drawing/2014/main" id="{9B7AD9F6-8CE7-4299-8FC6-328F4DCD3FF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A38CD372-B168-45B1-B23B-BF845C1B205A}"/>
              </a:ext>
            </a:extLst>
          </p:cNvPr>
          <p:cNvSpPr txBox="1"/>
          <p:nvPr/>
        </p:nvSpPr>
        <p:spPr>
          <a:xfrm>
            <a:off x="890338" y="640080"/>
            <a:ext cx="3734014" cy="35661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600">
                <a:effectLst/>
                <a:latin typeface="+mj-lt"/>
                <a:ea typeface="+mj-ea"/>
                <a:cs typeface="+mj-cs"/>
              </a:rPr>
              <a:t>Выставки детско-родительских работ</a:t>
            </a:r>
            <a:endParaRPr lang="en-US" sz="5600">
              <a:latin typeface="+mj-lt"/>
              <a:ea typeface="+mj-ea"/>
              <a:cs typeface="+mj-cs"/>
            </a:endParaRPr>
          </a:p>
        </p:txBody>
      </p:sp>
      <p:sp>
        <p:nvSpPr>
          <p:cNvPr id="19" name="Rectangle 6">
            <a:extLst>
              <a:ext uri="{FF2B5EF4-FFF2-40B4-BE49-F238E27FC236}">
                <a16:creationId xmlns="" xmlns:a16="http://schemas.microsoft.com/office/drawing/2014/main" id="{F49775AF-8896-43EE-92C6-83497D6DC56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27432"/>
          </a:xfrm>
          <a:custGeom>
            <a:avLst/>
            <a:gdLst>
              <a:gd name="connsiteX0" fmla="*/ 0 w 3474720"/>
              <a:gd name="connsiteY0" fmla="*/ 0 h 27432"/>
              <a:gd name="connsiteX1" fmla="*/ 660197 w 3474720"/>
              <a:gd name="connsiteY1" fmla="*/ 0 h 27432"/>
              <a:gd name="connsiteX2" fmla="*/ 1355141 w 3474720"/>
              <a:gd name="connsiteY2" fmla="*/ 0 h 27432"/>
              <a:gd name="connsiteX3" fmla="*/ 2084832 w 3474720"/>
              <a:gd name="connsiteY3" fmla="*/ 0 h 27432"/>
              <a:gd name="connsiteX4" fmla="*/ 2814523 w 3474720"/>
              <a:gd name="connsiteY4" fmla="*/ 0 h 27432"/>
              <a:gd name="connsiteX5" fmla="*/ 3474720 w 3474720"/>
              <a:gd name="connsiteY5" fmla="*/ 0 h 27432"/>
              <a:gd name="connsiteX6" fmla="*/ 3474720 w 3474720"/>
              <a:gd name="connsiteY6" fmla="*/ 27432 h 27432"/>
              <a:gd name="connsiteX7" fmla="*/ 2710282 w 3474720"/>
              <a:gd name="connsiteY7" fmla="*/ 27432 h 27432"/>
              <a:gd name="connsiteX8" fmla="*/ 1945843 w 3474720"/>
              <a:gd name="connsiteY8" fmla="*/ 27432 h 27432"/>
              <a:gd name="connsiteX9" fmla="*/ 1250899 w 3474720"/>
              <a:gd name="connsiteY9" fmla="*/ 27432 h 27432"/>
              <a:gd name="connsiteX10" fmla="*/ 0 w 3474720"/>
              <a:gd name="connsiteY10" fmla="*/ 27432 h 27432"/>
              <a:gd name="connsiteX11" fmla="*/ 0 w 3474720"/>
              <a:gd name="connsiteY11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474720" h="27432" fill="none" extrusionOk="0">
                <a:moveTo>
                  <a:pt x="0" y="0"/>
                </a:moveTo>
                <a:cubicBezTo>
                  <a:pt x="307185" y="-8713"/>
                  <a:pt x="392307" y="-13121"/>
                  <a:pt x="660197" y="0"/>
                </a:cubicBezTo>
                <a:cubicBezTo>
                  <a:pt x="928087" y="13121"/>
                  <a:pt x="1167029" y="-2668"/>
                  <a:pt x="1355141" y="0"/>
                </a:cubicBezTo>
                <a:cubicBezTo>
                  <a:pt x="1543253" y="2668"/>
                  <a:pt x="1739408" y="-6709"/>
                  <a:pt x="2084832" y="0"/>
                </a:cubicBezTo>
                <a:cubicBezTo>
                  <a:pt x="2430256" y="6709"/>
                  <a:pt x="2538889" y="29706"/>
                  <a:pt x="2814523" y="0"/>
                </a:cubicBezTo>
                <a:cubicBezTo>
                  <a:pt x="3090157" y="-29706"/>
                  <a:pt x="3152920" y="-15446"/>
                  <a:pt x="3474720" y="0"/>
                </a:cubicBezTo>
                <a:cubicBezTo>
                  <a:pt x="3473554" y="7395"/>
                  <a:pt x="3474765" y="21864"/>
                  <a:pt x="3474720" y="27432"/>
                </a:cubicBezTo>
                <a:cubicBezTo>
                  <a:pt x="3275380" y="12730"/>
                  <a:pt x="2958934" y="10130"/>
                  <a:pt x="2710282" y="27432"/>
                </a:cubicBezTo>
                <a:cubicBezTo>
                  <a:pt x="2461630" y="44734"/>
                  <a:pt x="2131168" y="43757"/>
                  <a:pt x="1945843" y="27432"/>
                </a:cubicBezTo>
                <a:cubicBezTo>
                  <a:pt x="1760518" y="11107"/>
                  <a:pt x="1444829" y="-3738"/>
                  <a:pt x="1250899" y="27432"/>
                </a:cubicBezTo>
                <a:cubicBezTo>
                  <a:pt x="1056969" y="58602"/>
                  <a:pt x="444992" y="52761"/>
                  <a:pt x="0" y="27432"/>
                </a:cubicBezTo>
                <a:cubicBezTo>
                  <a:pt x="-503" y="20663"/>
                  <a:pt x="1168" y="5855"/>
                  <a:pt x="0" y="0"/>
                </a:cubicBezTo>
                <a:close/>
              </a:path>
              <a:path w="3474720" h="27432" stroke="0" extrusionOk="0">
                <a:moveTo>
                  <a:pt x="0" y="0"/>
                </a:moveTo>
                <a:cubicBezTo>
                  <a:pt x="300114" y="-5103"/>
                  <a:pt x="525093" y="-25284"/>
                  <a:pt x="660197" y="0"/>
                </a:cubicBezTo>
                <a:cubicBezTo>
                  <a:pt x="795301" y="25284"/>
                  <a:pt x="1023172" y="17955"/>
                  <a:pt x="1250899" y="0"/>
                </a:cubicBezTo>
                <a:cubicBezTo>
                  <a:pt x="1478626" y="-17955"/>
                  <a:pt x="1782079" y="-27844"/>
                  <a:pt x="2015338" y="0"/>
                </a:cubicBezTo>
                <a:cubicBezTo>
                  <a:pt x="2248597" y="27844"/>
                  <a:pt x="2491007" y="27648"/>
                  <a:pt x="2675534" y="0"/>
                </a:cubicBezTo>
                <a:cubicBezTo>
                  <a:pt x="2860061" y="-27648"/>
                  <a:pt x="3088679" y="-3661"/>
                  <a:pt x="3474720" y="0"/>
                </a:cubicBezTo>
                <a:cubicBezTo>
                  <a:pt x="3474913" y="12649"/>
                  <a:pt x="3473732" y="17989"/>
                  <a:pt x="3474720" y="27432"/>
                </a:cubicBezTo>
                <a:cubicBezTo>
                  <a:pt x="3317198" y="15714"/>
                  <a:pt x="2959205" y="52182"/>
                  <a:pt x="2779776" y="27432"/>
                </a:cubicBezTo>
                <a:cubicBezTo>
                  <a:pt x="2600347" y="2682"/>
                  <a:pt x="2382660" y="-684"/>
                  <a:pt x="2015338" y="27432"/>
                </a:cubicBezTo>
                <a:cubicBezTo>
                  <a:pt x="1648016" y="55548"/>
                  <a:pt x="1641073" y="39646"/>
                  <a:pt x="1424635" y="27432"/>
                </a:cubicBezTo>
                <a:cubicBezTo>
                  <a:pt x="1208197" y="15218"/>
                  <a:pt x="1021559" y="15893"/>
                  <a:pt x="729691" y="27432"/>
                </a:cubicBezTo>
                <a:cubicBezTo>
                  <a:pt x="437823" y="38971"/>
                  <a:pt x="153856" y="-2647"/>
                  <a:pt x="0" y="27432"/>
                </a:cubicBezTo>
                <a:cubicBezTo>
                  <a:pt x="1300" y="19678"/>
                  <a:pt x="-86" y="12044"/>
                  <a:pt x="0" y="0"/>
                </a:cubicBezTo>
                <a:close/>
              </a:path>
            </a:pathLst>
          </a:custGeom>
          <a:solidFill>
            <a:srgbClr val="C77B25"/>
          </a:solidFill>
          <a:ln w="38100" cap="rnd">
            <a:solidFill>
              <a:srgbClr val="C77B25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 descr="Изображение выглядит как много, другой, фотография, закрытый&#10;&#10;Автоматически созданное описание">
            <a:extLst>
              <a:ext uri="{FF2B5EF4-FFF2-40B4-BE49-F238E27FC236}">
                <a16:creationId xmlns="" xmlns:a16="http://schemas.microsoft.com/office/drawing/2014/main" id="{9551DBCC-9F93-4EB9-9A71-70819336E0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rcRect t="20025" r="-1" b="520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356A49D-18F9-4BB9-A952-9D71E565CB00}"/>
              </a:ext>
            </a:extLst>
          </p:cNvPr>
          <p:cNvSpPr txBox="1"/>
          <p:nvPr/>
        </p:nvSpPr>
        <p:spPr>
          <a:xfrm>
            <a:off x="9569166" y="6657945"/>
            <a:ext cx="2622834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ru-RU" sz="700">
                <a:solidFill>
                  <a:srgbClr val="FFFFFF"/>
                </a:solidFill>
                <a:hlinkClick r:id="rId3" tooltip="https://arhlib.ru/2019/11/zanimatelnaya-vystavka-dlya-pap-i-ih-rebyat/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Это изображение</a:t>
            </a:r>
            <a:r>
              <a:rPr lang="ru-RU" sz="700">
                <a:solidFill>
                  <a:srgbClr val="FFFFFF"/>
                </a:solidFill>
              </a:rPr>
              <a:t>, автор: Неизвестный автор, лицензия: </a:t>
            </a:r>
            <a:r>
              <a:rPr lang="ru-RU" sz="700">
                <a:solidFill>
                  <a:srgbClr val="FFFFFF"/>
                </a:solidFill>
                <a:hlinkClick r:id="rId4" tooltip="https://creativecommons.org/licenses/by-sa/3.0/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ru-RU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2601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32C0B44-1463-4FFA-942F-894B4FF25078}"/>
              </a:ext>
            </a:extLst>
          </p:cNvPr>
          <p:cNvSpPr txBox="1"/>
          <p:nvPr/>
        </p:nvSpPr>
        <p:spPr>
          <a:xfrm>
            <a:off x="639626" y="611100"/>
            <a:ext cx="6091880" cy="30314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91770" indent="-191770" algn="just">
              <a:lnSpc>
                <a:spcPct val="115000"/>
              </a:lnSpc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Можно провести популярные сейчас для родителей 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нетрадиционные формы 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общения:</a:t>
            </a:r>
            <a:r>
              <a:rPr lang="ru-RU" sz="24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"</a:t>
            </a:r>
            <a:r>
              <a:rPr lang="ru-RU" sz="2400" b="1" i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круглый стол" </a:t>
            </a:r>
            <a:r>
              <a:rPr lang="ru-RU" sz="24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«Здоровье наших детей в наших руках»,</a:t>
            </a:r>
            <a:r>
              <a:rPr lang="ru-RU" sz="2400" b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400" b="1" i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мастер-класс </a:t>
            </a:r>
            <a:r>
              <a:rPr lang="ru-RU" sz="24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«Здоровье-это здорово»,  </a:t>
            </a:r>
            <a:r>
              <a:rPr lang="ru-RU" sz="2400" b="1" i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тренинговые занятия</a:t>
            </a:r>
            <a:r>
              <a:rPr lang="ru-RU" sz="2400" b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4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«Здоровому образу жизни - да</a:t>
            </a:r>
            <a:r>
              <a:rPr lang="ru-RU" sz="240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!»</a:t>
            </a:r>
          </a:p>
        </p:txBody>
      </p:sp>
      <p:pic>
        <p:nvPicPr>
          <p:cNvPr id="5" name="Рисунок 4" descr="Изображение выглядит как внутренний, еда, стол, человек&#10;&#10;Автоматически созданное описание">
            <a:extLst>
              <a:ext uri="{FF2B5EF4-FFF2-40B4-BE49-F238E27FC236}">
                <a16:creationId xmlns="" xmlns:a16="http://schemas.microsoft.com/office/drawing/2014/main" id="{F3F466E3-660F-4BB6-A186-B42A711FF4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846665" y="611100"/>
            <a:ext cx="3471110" cy="4628147"/>
          </a:xfrm>
          <a:prstGeom prst="rect">
            <a:avLst/>
          </a:prstGeom>
        </p:spPr>
      </p:pic>
      <p:pic>
        <p:nvPicPr>
          <p:cNvPr id="8" name="Рисунок 7" descr="Изображение выглядит как внутренний, человек, стоит, группа&#10;&#10;Автоматически созданное описание">
            <a:extLst>
              <a:ext uri="{FF2B5EF4-FFF2-40B4-BE49-F238E27FC236}">
                <a16:creationId xmlns="" xmlns:a16="http://schemas.microsoft.com/office/drawing/2014/main" id="{7F22CCE0-DDD6-406A-B250-3BFE88994B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751920" y="3819520"/>
            <a:ext cx="3785937" cy="2839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98592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yVTI">
  <a:themeElements>
    <a:clrScheme name="AnalogousFromRegularSeed_2SEEDS">
      <a:dk1>
        <a:srgbClr val="000000"/>
      </a:dk1>
      <a:lt1>
        <a:srgbClr val="FFFFFF"/>
      </a:lt1>
      <a:dk2>
        <a:srgbClr val="28311B"/>
      </a:dk2>
      <a:lt2>
        <a:srgbClr val="F0F2F3"/>
      </a:lt2>
      <a:accent1>
        <a:srgbClr val="C77B25"/>
      </a:accent1>
      <a:accent2>
        <a:srgbClr val="D94A37"/>
      </a:accent2>
      <a:accent3>
        <a:srgbClr val="ABA52B"/>
      </a:accent3>
      <a:accent4>
        <a:srgbClr val="25ACC7"/>
      </a:accent4>
      <a:accent5>
        <a:srgbClr val="377AD9"/>
      </a:accent5>
      <a:accent6>
        <a:srgbClr val="4747D0"/>
      </a:accent6>
      <a:hlink>
        <a:srgbClr val="3F7BBF"/>
      </a:hlink>
      <a:folHlink>
        <a:srgbClr val="7F7F7F"/>
      </a:folHlink>
    </a:clrScheme>
    <a:fontScheme name="Custom 2">
      <a:majorFont>
        <a:latin typeface="Modern Love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</Template>
  <TotalTime>7</TotalTime>
  <Words>247</Words>
  <Application>Microsoft Office PowerPoint</Application>
  <PresentationFormat>Широкоэкранный</PresentationFormat>
  <Paragraphs>36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Modern Love</vt:lpstr>
      <vt:lpstr>Symbol</vt:lpstr>
      <vt:lpstr>The Hand</vt:lpstr>
      <vt:lpstr>Times New Roman</vt:lpstr>
      <vt:lpstr>SketchyVTI</vt:lpstr>
      <vt:lpstr>«Взаимодействие с родителями в процессе приобщения дошкольников к здоровому образу жизни»  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«Взаимодействие с родителями в процессе приобщения дошкольников к здоровому образу жизни».   </dc:title>
  <dc:creator>Марина</dc:creator>
  <cp:lastModifiedBy>рима</cp:lastModifiedBy>
  <cp:revision>4</cp:revision>
  <dcterms:created xsi:type="dcterms:W3CDTF">2020-11-18T19:18:43Z</dcterms:created>
  <dcterms:modified xsi:type="dcterms:W3CDTF">2022-01-12T10:36:33Z</dcterms:modified>
</cp:coreProperties>
</file>