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905C51-068A-4353-BCF0-30748421952E}" v="3" dt="2020-11-18T16:13:04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6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0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9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=""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7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8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=""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6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=""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3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0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6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1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5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704" r:id="rId5"/>
    <p:sldLayoutId id="2147483698" r:id="rId6"/>
    <p:sldLayoutId id="2147483699" r:id="rId7"/>
    <p:sldLayoutId id="2147483700" r:id="rId8"/>
    <p:sldLayoutId id="2147483703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hlib.ru/2017/08/zdorovo-byit-zdorovyim/zdorovyim-byit-zdorovo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2477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harter97.link/ru/news/2019/6/7/336876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gfizra.blogspot.com/2010/11/blog-post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it_Family_Field_Day_140920-F-VE588-01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maniya.blogspot.com/2010/07/blog-post_491.html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open-lesson.net/207/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mbov.gov.ru/news/v-tambovskoj-oblastnoj-detskoj-biblioteke-zapustili-novye-virtualnye-proekty-dlya-detej-i-roditelej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hyperlink" Target="http://open-lesson.net/207/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hlib.ru/2019/11/zanimatelnaya-vystavka-dlya-pap-i-ih-rebyat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ralash.blogspot.com/2013/05/blog-post_26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ktvt.info/news/2492/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6375C73-EB3C-45C0-A30D-E4C719F84C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Изображение выглядит как цветной, канцелярские товары, ребенок, окрашен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313A7B50-123A-4E70-AB5D-0A4B049C8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3177" b="6097"/>
          <a:stretch/>
        </p:blipFill>
        <p:spPr>
          <a:xfrm>
            <a:off x="-3029" y="1"/>
            <a:ext cx="12191981" cy="685799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C9BD4167-80BB-41C6-8923-8BB7C287B3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7307" y="1823454"/>
            <a:ext cx="5531319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C77B25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723F0D-1BEC-4187-9349-7DEC440B2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607" y="2823411"/>
            <a:ext cx="5178393" cy="2800149"/>
          </a:xfrm>
        </p:spPr>
        <p:txBody>
          <a:bodyPr>
            <a:normAutofit fontScale="90000"/>
          </a:bodyPr>
          <a:lstStyle/>
          <a:p>
            <a:pPr marL="191770" indent="-191770" algn="ctr"/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родителями в процессе приобщения дошкольников к здоровому образу жизни</a:t>
            </a:r>
            <a:r>
              <a:rPr lang="ru-RU" sz="3600" b="1" dirty="0" smtClean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36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5200" dirty="0">
              <a:solidFill>
                <a:srgbClr val="FBF9F6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1138EED-A360-4C89-9F75-89767F1C7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68" y="4681728"/>
            <a:ext cx="3136392" cy="94183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000" dirty="0" smtClean="0">
                <a:solidFill>
                  <a:srgbClr val="FBF9F6"/>
                </a:solidFill>
              </a:rPr>
              <a:t>Автор: </a:t>
            </a:r>
            <a:r>
              <a:rPr lang="ru-RU" sz="2000" dirty="0">
                <a:solidFill>
                  <a:srgbClr val="FBF9F6"/>
                </a:solidFill>
              </a:rPr>
              <a:t>учитель – дефектолог Савельева В.В.</a:t>
            </a:r>
          </a:p>
          <a:p>
            <a:pPr algn="ctr"/>
            <a:r>
              <a:rPr lang="ru-RU" sz="2000" dirty="0">
                <a:solidFill>
                  <a:srgbClr val="FBF9F6"/>
                </a:solidFill>
              </a:rPr>
              <a:t>МБДОУ №</a:t>
            </a:r>
            <a:r>
              <a:rPr lang="ru-RU" sz="2000" b="1" dirty="0">
                <a:solidFill>
                  <a:srgbClr val="FBF9F6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3249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E6997B-A4DF-433B-80FD-BC8634FCB77C}"/>
              </a:ext>
            </a:extLst>
          </p:cNvPr>
          <p:cNvSpPr txBox="1"/>
          <p:nvPr/>
        </p:nvSpPr>
        <p:spPr>
          <a:xfrm>
            <a:off x="505543" y="621120"/>
            <a:ext cx="5590457" cy="5998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1770" indent="-191770" algn="just">
              <a:lnSpc>
                <a:spcPct val="115000"/>
              </a:lnSpc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формление коллажей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совместно с родителями при помощи современных технологий.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indent="-191770" algn="just">
              <a:lnSpc>
                <a:spcPct val="115000"/>
              </a:lnSpc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Популярны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презентация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семьи в форме семейной фотогазеты «Мы за здоровый образ жизни», «Папа, мама, я – спортивная семья», «Зимние забавы» «Здоровью да, пагубным привычкам – нет», «Безопасность детей – в руках родителей», «Мы за здоровый образ жизни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2AA5ECE8-9CD1-432C-94EA-ACB1FFCA4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93289" y="840261"/>
            <a:ext cx="425832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1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DA381740-063A-41A4-836D-85D14980EE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B87C619C-EBAB-488E-96B9-153AA4C9B4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130DA1C1-36FD-41D8-9826-EE797BF39B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7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650D2F0-CA86-4775-864A-73AC0B97B817}"/>
              </a:ext>
            </a:extLst>
          </p:cNvPr>
          <p:cNvSpPr txBox="1"/>
          <p:nvPr/>
        </p:nvSpPr>
        <p:spPr>
          <a:xfrm>
            <a:off x="557784" y="484632"/>
            <a:ext cx="6362129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4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метод проектной деятельности</a:t>
            </a:r>
            <a:endParaRPr lang="en-US" sz="74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Изображение выглядит как снег, забор, ребенок, мальч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A5E740F2-6D1E-4B72-A9E5-2B8292152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821" y="274320"/>
            <a:ext cx="1692211" cy="3008376"/>
          </a:xfrm>
          <a:prstGeom prst="rect">
            <a:avLst/>
          </a:prstGeom>
        </p:spPr>
      </p:pic>
      <p:sp>
        <p:nvSpPr>
          <p:cNvPr id="18" name="Rectangle 6">
            <a:extLst>
              <a:ext uri="{FF2B5EF4-FFF2-40B4-BE49-F238E27FC236}">
                <a16:creationId xmlns="" xmlns:a16="http://schemas.microsoft.com/office/drawing/2014/main" id="{35BC54F7-1315-4D6C-9420-A5BF0CDDBC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8435" y="42521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внешний, снег, человек, ребе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ED7B5859-5347-4095-9FDD-7ABB83A50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10" y="3601486"/>
            <a:ext cx="1692211" cy="30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61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="" xmlns:a16="http://schemas.microsoft.com/office/drawing/2014/main" id="{DA381740-063A-41A4-836D-85D14980EE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CA4BD6EE-7B51-447C-AAB3-028B7A3E5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E7017DD-7155-437B-B143-65382EC14E03}"/>
              </a:ext>
            </a:extLst>
          </p:cNvPr>
          <p:cNvSpPr txBox="1"/>
          <p:nvPr/>
        </p:nvSpPr>
        <p:spPr>
          <a:xfrm>
            <a:off x="612648" y="433387"/>
            <a:ext cx="5032744" cy="336564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 err="1">
                <a:effectLst/>
                <a:latin typeface="+mj-lt"/>
                <a:ea typeface="+mj-ea"/>
                <a:cs typeface="+mj-cs"/>
              </a:rPr>
              <a:t>Но</a:t>
            </a:r>
            <a:r>
              <a:rPr lang="en-US" sz="4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effectLst/>
                <a:latin typeface="+mj-lt"/>
                <a:ea typeface="+mj-ea"/>
                <a:cs typeface="+mj-cs"/>
              </a:rPr>
              <a:t>больше</a:t>
            </a:r>
            <a:r>
              <a:rPr lang="en-US" sz="4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effectLst/>
                <a:latin typeface="+mj-lt"/>
                <a:ea typeface="+mj-ea"/>
                <a:cs typeface="+mj-cs"/>
              </a:rPr>
              <a:t>всего</a:t>
            </a:r>
            <a:r>
              <a:rPr lang="en-US" sz="4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effectLst/>
                <a:latin typeface="+mj-lt"/>
                <a:ea typeface="+mj-ea"/>
                <a:cs typeface="+mj-cs"/>
              </a:rPr>
              <a:t>привлекают</a:t>
            </a:r>
            <a:r>
              <a:rPr lang="en-US" sz="4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effectLst/>
                <a:latin typeface="+mj-lt"/>
                <a:ea typeface="+mj-ea"/>
                <a:cs typeface="+mj-cs"/>
              </a:rPr>
              <a:t>родителей</a:t>
            </a:r>
            <a:r>
              <a:rPr lang="en-US" sz="4200" dirty="0">
                <a:effectLst/>
                <a:latin typeface="+mj-lt"/>
                <a:ea typeface="+mj-ea"/>
                <a:cs typeface="+mj-cs"/>
              </a:rPr>
              <a:t> </a:t>
            </a:r>
            <a:endParaRPr lang="ru-RU" sz="4200" dirty="0"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i="1" dirty="0" err="1">
                <a:effectLst/>
                <a:latin typeface="+mj-lt"/>
                <a:ea typeface="+mj-ea"/>
                <a:cs typeface="+mj-cs"/>
              </a:rPr>
              <a:t>совместные</a:t>
            </a:r>
            <a:r>
              <a:rPr lang="en-US" sz="4200" b="1" i="1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200" b="1" i="1" dirty="0" err="1">
                <a:effectLst/>
                <a:latin typeface="+mj-lt"/>
                <a:ea typeface="+mj-ea"/>
                <a:cs typeface="+mj-cs"/>
              </a:rPr>
              <a:t>спортивные</a:t>
            </a:r>
            <a:r>
              <a:rPr lang="en-US" sz="4200" b="1" i="1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200" b="1" i="1" dirty="0" err="1">
                <a:effectLst/>
                <a:latin typeface="+mj-lt"/>
                <a:ea typeface="+mj-ea"/>
                <a:cs typeface="+mj-cs"/>
              </a:rPr>
              <a:t>праздники</a:t>
            </a:r>
            <a:r>
              <a:rPr lang="en-US" sz="4200" dirty="0">
                <a:effectLst/>
                <a:latin typeface="+mj-lt"/>
                <a:ea typeface="+mj-ea"/>
                <a:cs typeface="+mj-cs"/>
              </a:rPr>
              <a:t>.</a:t>
            </a:r>
            <a:endParaRPr lang="en-US" sz="4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Изображение выглядит как человек, стул, внутренний, сид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FF0DE51-88AF-4D6E-B790-F6843C50A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18" y="433388"/>
            <a:ext cx="5553492" cy="3512584"/>
          </a:xfrm>
          <a:prstGeom prst="rect">
            <a:avLst/>
          </a:prstGeom>
        </p:spPr>
      </p:pic>
      <p:sp>
        <p:nvSpPr>
          <p:cNvPr id="18" name="Rectangle 6">
            <a:extLst>
              <a:ext uri="{FF2B5EF4-FFF2-40B4-BE49-F238E27FC236}">
                <a16:creationId xmlns="" xmlns:a16="http://schemas.microsoft.com/office/drawing/2014/main" id="{482B7792-13BF-4567-AAF8-0BEED8D117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2648" y="4018090"/>
            <a:ext cx="3383280" cy="27432"/>
          </a:xfrm>
          <a:custGeom>
            <a:avLst/>
            <a:gdLst>
              <a:gd name="connsiteX0" fmla="*/ 0 w 3383280"/>
              <a:gd name="connsiteY0" fmla="*/ 0 h 27432"/>
              <a:gd name="connsiteX1" fmla="*/ 642823 w 3383280"/>
              <a:gd name="connsiteY1" fmla="*/ 0 h 27432"/>
              <a:gd name="connsiteX2" fmla="*/ 1319479 w 3383280"/>
              <a:gd name="connsiteY2" fmla="*/ 0 h 27432"/>
              <a:gd name="connsiteX3" fmla="*/ 2029968 w 3383280"/>
              <a:gd name="connsiteY3" fmla="*/ 0 h 27432"/>
              <a:gd name="connsiteX4" fmla="*/ 2740457 w 3383280"/>
              <a:gd name="connsiteY4" fmla="*/ 0 h 27432"/>
              <a:gd name="connsiteX5" fmla="*/ 3383280 w 3383280"/>
              <a:gd name="connsiteY5" fmla="*/ 0 h 27432"/>
              <a:gd name="connsiteX6" fmla="*/ 3383280 w 3383280"/>
              <a:gd name="connsiteY6" fmla="*/ 27432 h 27432"/>
              <a:gd name="connsiteX7" fmla="*/ 2638958 w 3383280"/>
              <a:gd name="connsiteY7" fmla="*/ 27432 h 27432"/>
              <a:gd name="connsiteX8" fmla="*/ 1894637 w 3383280"/>
              <a:gd name="connsiteY8" fmla="*/ 27432 h 27432"/>
              <a:gd name="connsiteX9" fmla="*/ 1217981 w 3383280"/>
              <a:gd name="connsiteY9" fmla="*/ 27432 h 27432"/>
              <a:gd name="connsiteX10" fmla="*/ 0 w 3383280"/>
              <a:gd name="connsiteY10" fmla="*/ 27432 h 27432"/>
              <a:gd name="connsiteX11" fmla="*/ 0 w 338328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3280" h="27432" fill="none" extrusionOk="0">
                <a:moveTo>
                  <a:pt x="0" y="0"/>
                </a:moveTo>
                <a:cubicBezTo>
                  <a:pt x="257987" y="12032"/>
                  <a:pt x="404745" y="16905"/>
                  <a:pt x="642823" y="0"/>
                </a:cubicBezTo>
                <a:cubicBezTo>
                  <a:pt x="880901" y="-16905"/>
                  <a:pt x="1102054" y="22021"/>
                  <a:pt x="1319479" y="0"/>
                </a:cubicBezTo>
                <a:cubicBezTo>
                  <a:pt x="1536904" y="-22021"/>
                  <a:pt x="1881604" y="24614"/>
                  <a:pt x="2029968" y="0"/>
                </a:cubicBezTo>
                <a:cubicBezTo>
                  <a:pt x="2178332" y="-24614"/>
                  <a:pt x="2554148" y="3447"/>
                  <a:pt x="2740457" y="0"/>
                </a:cubicBezTo>
                <a:cubicBezTo>
                  <a:pt x="2926766" y="-3447"/>
                  <a:pt x="3065477" y="23645"/>
                  <a:pt x="3383280" y="0"/>
                </a:cubicBezTo>
                <a:cubicBezTo>
                  <a:pt x="3382114" y="7395"/>
                  <a:pt x="3383325" y="21864"/>
                  <a:pt x="3383280" y="27432"/>
                </a:cubicBezTo>
                <a:cubicBezTo>
                  <a:pt x="3088851" y="31951"/>
                  <a:pt x="2966759" y="63689"/>
                  <a:pt x="2638958" y="27432"/>
                </a:cubicBezTo>
                <a:cubicBezTo>
                  <a:pt x="2311157" y="-8825"/>
                  <a:pt x="2123847" y="40497"/>
                  <a:pt x="1894637" y="27432"/>
                </a:cubicBezTo>
                <a:cubicBezTo>
                  <a:pt x="1665427" y="14367"/>
                  <a:pt x="1424813" y="48382"/>
                  <a:pt x="1217981" y="27432"/>
                </a:cubicBezTo>
                <a:cubicBezTo>
                  <a:pt x="1011149" y="6482"/>
                  <a:pt x="538241" y="2563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383280" h="27432" stroke="0" extrusionOk="0">
                <a:moveTo>
                  <a:pt x="0" y="0"/>
                </a:moveTo>
                <a:cubicBezTo>
                  <a:pt x="151297" y="22734"/>
                  <a:pt x="480695" y="25868"/>
                  <a:pt x="642823" y="0"/>
                </a:cubicBezTo>
                <a:cubicBezTo>
                  <a:pt x="804951" y="-25868"/>
                  <a:pt x="1021125" y="-7020"/>
                  <a:pt x="1217981" y="0"/>
                </a:cubicBezTo>
                <a:cubicBezTo>
                  <a:pt x="1414837" y="7020"/>
                  <a:pt x="1602550" y="692"/>
                  <a:pt x="1962302" y="0"/>
                </a:cubicBezTo>
                <a:cubicBezTo>
                  <a:pt x="2322054" y="-692"/>
                  <a:pt x="2404714" y="-13207"/>
                  <a:pt x="2605126" y="0"/>
                </a:cubicBezTo>
                <a:cubicBezTo>
                  <a:pt x="2805538" y="13207"/>
                  <a:pt x="3040223" y="19007"/>
                  <a:pt x="3383280" y="0"/>
                </a:cubicBezTo>
                <a:cubicBezTo>
                  <a:pt x="3383473" y="12649"/>
                  <a:pt x="3382292" y="17989"/>
                  <a:pt x="3383280" y="27432"/>
                </a:cubicBezTo>
                <a:cubicBezTo>
                  <a:pt x="3246258" y="-5317"/>
                  <a:pt x="2915318" y="27493"/>
                  <a:pt x="2706624" y="27432"/>
                </a:cubicBezTo>
                <a:cubicBezTo>
                  <a:pt x="2497930" y="27371"/>
                  <a:pt x="2314501" y="-484"/>
                  <a:pt x="1962302" y="27432"/>
                </a:cubicBezTo>
                <a:cubicBezTo>
                  <a:pt x="1610103" y="55348"/>
                  <a:pt x="1607990" y="25966"/>
                  <a:pt x="1387145" y="27432"/>
                </a:cubicBezTo>
                <a:cubicBezTo>
                  <a:pt x="1166300" y="28898"/>
                  <a:pt x="856166" y="27780"/>
                  <a:pt x="710489" y="27432"/>
                </a:cubicBezTo>
                <a:cubicBezTo>
                  <a:pt x="564812" y="27084"/>
                  <a:pt x="236809" y="62580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77B25"/>
          </a:solidFill>
          <a:ln w="38100" cap="rnd">
            <a:solidFill>
              <a:srgbClr val="C77B25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пол, внутренний, человек, ребе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FF3D962-8A10-4366-B038-28EF1E073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4415588"/>
            <a:ext cx="2683879" cy="1757940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человек, стол, сто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7153AADF-7C1C-4EFE-89FB-792CAEC18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369" y="4432362"/>
            <a:ext cx="2683879" cy="172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5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порт, внешний, трава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6DF4C439-78FE-4B28-9E1C-228EAEA081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45" y="732138"/>
            <a:ext cx="4407919" cy="2940908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внешний, человек, велосипед&#10;&#10;Автоматически созданное описание">
            <a:extLst>
              <a:ext uri="{FF2B5EF4-FFF2-40B4-BE49-F238E27FC236}">
                <a16:creationId xmlns="" xmlns:a16="http://schemas.microsoft.com/office/drawing/2014/main" id="{16C5E2F4-9A3D-494F-948B-6C16B4A15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2" y="488092"/>
            <a:ext cx="5139485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2C3486D-CF88-42B9-A34D-C277D85C6C08}"/>
              </a:ext>
            </a:extLst>
          </p:cNvPr>
          <p:cNvSpPr txBox="1"/>
          <p:nvPr/>
        </p:nvSpPr>
        <p:spPr>
          <a:xfrm>
            <a:off x="506178" y="4435637"/>
            <a:ext cx="11179644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1770" indent="-191770" algn="just">
              <a:lnSpc>
                <a:spcPct val="1150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Подводя итог МОЖНО СКАЗАТЬ, что семена любого труда дадут свои всходы: труд педагогов — на благо родителям и детям, труд родителей — на благо детям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3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ода, спорт, плавание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E0723DC-0E35-47F7-AF17-929952A4A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295" y="139032"/>
            <a:ext cx="5759118" cy="38394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6C0EAF0-4973-425B-A233-5DDC4D43C3E3}"/>
              </a:ext>
            </a:extLst>
          </p:cNvPr>
          <p:cNvSpPr txBox="1"/>
          <p:nvPr/>
        </p:nvSpPr>
        <p:spPr>
          <a:xfrm>
            <a:off x="3930314" y="1074089"/>
            <a:ext cx="8005011" cy="564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1770" indent="-191770" algn="ctr">
              <a:lnSpc>
                <a:spcPct val="115000"/>
              </a:lnSpc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indent="-191770" algn="just">
              <a:lnSpc>
                <a:spcPct val="115000"/>
              </a:lnSpc>
            </a:pPr>
            <a:r>
              <a:rPr lang="ru-RU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</a:t>
            </a:r>
            <a:r>
              <a:rPr lang="ru-RU" sz="2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      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Здоровье - большой дар, без которого трудно сделать жизнь счастливой, интересной и долгой. Здорового ребенка легче растить, учить и воспитывать. У него быстрее формируются необходимые умения и навыки. Он лучше приспосабливается к смене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условий и адекватно воспринимает предъявленные к нему требования. Здоровье - важнейшая предпосылка к формированию характера, развития воли, природных способностей.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2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33883C-A1A4-44B3-83C5-01AB6DC89629}"/>
              </a:ext>
            </a:extLst>
          </p:cNvPr>
          <p:cNvSpPr txBox="1"/>
          <p:nvPr/>
        </p:nvSpPr>
        <p:spPr>
          <a:xfrm>
            <a:off x="3605464" y="151899"/>
            <a:ext cx="8137356" cy="642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1770" indent="-191770" algn="just">
              <a:lnSpc>
                <a:spcPct val="115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адачи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внедрять в образовательную деятельность ДОУ разнообразные формы физкультурно-оздоровительной работы с участием детей и их родителей;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обеспечить дошкольников и их родителей необходимыми технологиями, позволяющими сохранить и укрепить здоровье;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способствовать активному вовлечению семей воспитанников в образовательное пространство детского сада и привлечению их к сотрудничеству;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повышать уровень компетенции родителей в вопросах формирования здорового образа жизни;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повышать интерес родителей воспитанников к участию в физкультурных и оздоровительных мероприятиях совместно с детьми.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внешний, человек, девочка, трав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FFC93DE-7B98-4FC0-ADF3-18BBC3773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6464" y="758103"/>
            <a:ext cx="34290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4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589AAA5-4217-4D89-AB9F-E215D3FC4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854747"/>
            <a:ext cx="6154726" cy="44510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E790F6-7852-43DA-AE14-FC9DA383A790}"/>
              </a:ext>
            </a:extLst>
          </p:cNvPr>
          <p:cNvSpPr txBox="1"/>
          <p:nvPr/>
        </p:nvSpPr>
        <p:spPr>
          <a:xfrm>
            <a:off x="1235242" y="657727"/>
            <a:ext cx="5550569" cy="4845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1770" indent="-191770" algn="just">
              <a:lnSpc>
                <a:spcPct val="115000"/>
              </a:lnSpc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необходимые для осуществления взаимодействия  с родителями по вопросам физического воспитания и укрепления здоровья детей: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взаимное доверие и уважение во взаимоотношениях между педагогом и родителями;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соблюдение такта, чуткости, отзывчивости по отношению к родителям;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учет своеобразия условий жизни каждой семьи, возраста родителей, уровня подготовленности в вопросах физического воспитания;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взаимосвязь разных форм работы с родителями;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в работе с родителями определенной последовательности, системы.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0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рава, человек, внешний, сто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5D21087D-7E22-462D-AE4D-E498E33EA2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45641" y="2947416"/>
            <a:ext cx="3785937" cy="2904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36B26A-3119-43CC-9769-8CFADB11C4D2}"/>
              </a:ext>
            </a:extLst>
          </p:cNvPr>
          <p:cNvSpPr txBox="1"/>
          <p:nvPr/>
        </p:nvSpPr>
        <p:spPr>
          <a:xfrm>
            <a:off x="5213684" y="6962752"/>
            <a:ext cx="53525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3" tooltip="https://commons.wikimedia.org/wiki/File:Fit_Family_Field_Day_140920-F-VE588-014.jpg"/>
              </a:rPr>
              <a:t>Это изображение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4" tooltip="https://creativecommons.org/licenses/by-sa/3.0/"/>
              </a:rPr>
              <a:t>CC BY-SA</a:t>
            </a:r>
            <a:endParaRPr lang="ru-RU" sz="90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ED89B2E-6D5A-4FBF-B435-2CF479770556}"/>
              </a:ext>
            </a:extLst>
          </p:cNvPr>
          <p:cNvSpPr txBox="1"/>
          <p:nvPr/>
        </p:nvSpPr>
        <p:spPr>
          <a:xfrm>
            <a:off x="401053" y="1006478"/>
            <a:ext cx="7620000" cy="4845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1770" indent="-191770" algn="just">
              <a:lnSpc>
                <a:spcPct val="115000"/>
              </a:lnSpc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1.</a:t>
            </a:r>
            <a:r>
              <a:rPr lang="ru-RU" sz="1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согласованности действий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правильно воспитывать здорового ребенка можно лишь тогда, когда соблюдаются единые требования детского сада и семьи в вопросах воспитания, оздоровления, распорядка дня, двигательной активности,  культурно- гигиенических процедур, развития двигательных навыков.  Устанавливать единые ограничения, требования, запреты.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indent="-191770" algn="just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  2.  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систематичности и последовательности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работы в течение всего периода пребывания ребенка в дошкольном учреждении.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indent="-191770" algn="just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    3. 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партнерства, взаимопонимания и доверия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indent="-191770" algn="just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Направление совместных действий на физическое воспитание и укрепление здоровья ребенка; формирование отношения к родителям, как к равноправным партнерам в физкультурно-оздоровительном процессе; укрепление авторитета педагогов в семье и родителей в детском саду.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indent="-191770" algn="just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 4. 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преемственности и индивидуального подхода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к каждому ребенку и каждой семье на основе учёта их интересов и способностей.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="" xmlns:a16="http://schemas.microsoft.com/office/drawing/2014/main" id="{DA381740-063A-41A4-836D-85D14980EE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B87C619C-EBAB-488E-96B9-153AA4C9B4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130DA1C1-36FD-41D8-9826-EE797BF39B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7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CAF74AC-E081-4CD0-B0BB-4F8E064701E0}"/>
              </a:ext>
            </a:extLst>
          </p:cNvPr>
          <p:cNvSpPr txBox="1"/>
          <p:nvPr/>
        </p:nvSpPr>
        <p:spPr>
          <a:xfrm>
            <a:off x="557784" y="484632"/>
            <a:ext cx="6362129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i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Информационные стенды, папки - передвижки</a:t>
            </a:r>
            <a:r>
              <a:rPr lang="en-US" sz="3100" i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31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– это наглядная форма представления     информации, структурирована по направлениям</a:t>
            </a:r>
            <a:endParaRPr lang="en-US" sz="31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Изображение выглядит как фотография, холодильник, много, закрыт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0BDFE079-86E8-462C-94D6-121B59027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07654" y="313182"/>
            <a:ext cx="3931920" cy="2948940"/>
          </a:xfrm>
          <a:prstGeom prst="rect">
            <a:avLst/>
          </a:prstGeom>
        </p:spPr>
      </p:pic>
      <p:sp>
        <p:nvSpPr>
          <p:cNvPr id="20" name="Rectangle 6">
            <a:extLst>
              <a:ext uri="{FF2B5EF4-FFF2-40B4-BE49-F238E27FC236}">
                <a16:creationId xmlns="" xmlns:a16="http://schemas.microsoft.com/office/drawing/2014/main" id="{35BC54F7-1315-4D6C-9420-A5BF0CDDBC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8435" y="42521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человек, женщина, внутренний, девоч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3C054B6-DE11-4AD2-80FB-7F0AA8428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07654" y="3595878"/>
            <a:ext cx="3931920" cy="29489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A1D5D7-4D1D-4114-A11C-508B729BA815}"/>
              </a:ext>
            </a:extLst>
          </p:cNvPr>
          <p:cNvSpPr txBox="1"/>
          <p:nvPr/>
        </p:nvSpPr>
        <p:spPr>
          <a:xfrm>
            <a:off x="9216741" y="3062067"/>
            <a:ext cx="262283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hlinkClick r:id="rId3" tooltip="http://bibliomaniya.blogspot.com/2010/07/blog-post_491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Это изображение</a:t>
            </a:r>
            <a:r>
              <a:rPr lang="ru-RU" sz="700">
                <a:solidFill>
                  <a:srgbClr val="FFFFFF"/>
                </a:solidFill>
              </a:rPr>
              <a:t>, автор: Неизвестный автор, лицензия: </a:t>
            </a:r>
            <a:r>
              <a:rPr lang="ru-RU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ru-RU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7AC01A-BDCA-4484-A001-4B7F0D7766D8}"/>
              </a:ext>
            </a:extLst>
          </p:cNvPr>
          <p:cNvSpPr txBox="1"/>
          <p:nvPr/>
        </p:nvSpPr>
        <p:spPr>
          <a:xfrm>
            <a:off x="9300097" y="6344763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hlinkClick r:id="rId5" tooltip="https://open-lesson.net/207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Это изображение</a:t>
            </a:r>
            <a:r>
              <a:rPr lang="ru-RU" sz="700">
                <a:solidFill>
                  <a:srgbClr val="FFFFFF"/>
                </a:solidFill>
              </a:rPr>
              <a:t>, автор: Неизвестный автор, лицензия: </a:t>
            </a:r>
            <a:r>
              <a:rPr lang="ru-RU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ru-RU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34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A968BE-6CB5-49A5-ACB2-FF347D82C3B0}"/>
              </a:ext>
            </a:extLst>
          </p:cNvPr>
          <p:cNvSpPr txBox="1"/>
          <p:nvPr/>
        </p:nvSpPr>
        <p:spPr>
          <a:xfrm>
            <a:off x="366908" y="221748"/>
            <a:ext cx="115684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Виртуальная приёмная</a:t>
            </a:r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предполагает онлайн общение с родителями на сайте. С учётом специфики работы инструктора по физкультуре и невозможности ежедневного общения с родителями наиболее приемлемыми являются наглядно-информационные формы работы. Взаимодействие направлено на обогащение знаний родителей.</a:t>
            </a:r>
            <a:endParaRPr lang="ru-RU" sz="3200" dirty="0"/>
          </a:p>
        </p:txBody>
      </p:sp>
      <p:pic>
        <p:nvPicPr>
          <p:cNvPr id="8" name="Рисунок 7" descr="Изображение выглядит как человек, внутренний, сидит, ноутбук&#10;&#10;Автоматически созданное описание">
            <a:extLst>
              <a:ext uri="{FF2B5EF4-FFF2-40B4-BE49-F238E27FC236}">
                <a16:creationId xmlns="" xmlns:a16="http://schemas.microsoft.com/office/drawing/2014/main" id="{49A4AD38-D60E-415D-8B8C-F0574EF59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75101" y="3335418"/>
            <a:ext cx="4443662" cy="29624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23E251E-9A40-4938-BD3A-1A0D5BC3D9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86457" y="3216874"/>
            <a:ext cx="2422359" cy="341937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фотография, человек, внутренний, сто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03FB733-F60E-4342-A462-225CB4846F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5" y="3536915"/>
            <a:ext cx="2779295" cy="27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6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="" xmlns:a16="http://schemas.microsoft.com/office/drawing/2014/main" id="{DA381740-063A-41A4-836D-85D14980EE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8" name="Rectangle 12">
            <a:extLst>
              <a:ext uri="{FF2B5EF4-FFF2-40B4-BE49-F238E27FC236}">
                <a16:creationId xmlns=""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8CD372-B168-45B1-B23B-BF845C1B205A}"/>
              </a:ext>
            </a:extLst>
          </p:cNvPr>
          <p:cNvSpPr txBox="1"/>
          <p:nvPr/>
        </p:nvSpPr>
        <p:spPr>
          <a:xfrm>
            <a:off x="890338" y="640080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>
                <a:effectLst/>
                <a:latin typeface="+mj-lt"/>
                <a:ea typeface="+mj-ea"/>
                <a:cs typeface="+mj-cs"/>
              </a:rPr>
              <a:t>Выставки детско-родительских работ</a:t>
            </a:r>
            <a:endParaRPr lang="en-US" sz="5600">
              <a:latin typeface="+mj-lt"/>
              <a:ea typeface="+mj-ea"/>
              <a:cs typeface="+mj-cs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=""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77B25"/>
          </a:solidFill>
          <a:ln w="38100" cap="rnd">
            <a:solidFill>
              <a:srgbClr val="C77B25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много, другой, фотография, закрыт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9551DBCC-9F93-4EB9-9A71-70819336E0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20025" r="-1" b="52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56A49D-18F9-4BB9-A952-9D71E565CB00}"/>
              </a:ext>
            </a:extLst>
          </p:cNvPr>
          <p:cNvSpPr txBox="1"/>
          <p:nvPr/>
        </p:nvSpPr>
        <p:spPr>
          <a:xfrm>
            <a:off x="9569166" y="6657945"/>
            <a:ext cx="26228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hlinkClick r:id="rId3" tooltip="https://arhlib.ru/2019/11/zanimatelnaya-vystavka-dlya-pap-i-ih-rebyat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Это изображение</a:t>
            </a:r>
            <a:r>
              <a:rPr lang="ru-RU" sz="700">
                <a:solidFill>
                  <a:srgbClr val="FFFFFF"/>
                </a:solidFill>
              </a:rPr>
              <a:t>, автор: Неизвестный автор, лицензия: </a:t>
            </a:r>
            <a:r>
              <a:rPr lang="ru-RU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ru-RU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6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32C0B44-1463-4FFA-942F-894B4FF25078}"/>
              </a:ext>
            </a:extLst>
          </p:cNvPr>
          <p:cNvSpPr txBox="1"/>
          <p:nvPr/>
        </p:nvSpPr>
        <p:spPr>
          <a:xfrm>
            <a:off x="639626" y="611100"/>
            <a:ext cx="6091880" cy="3031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1770" indent="-191770" algn="just">
              <a:lnSpc>
                <a:spcPct val="1150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Можно провести популярные сейчас для родителей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нетрадиционные формы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общения: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ru-RU" sz="2400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круглый стол" 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«Здоровье наших детей в наших руках»,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мастер-класс 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«Здоровье-это здорово»,  </a:t>
            </a:r>
            <a:r>
              <a:rPr lang="ru-RU" sz="2400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тренинговые занятия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«Здоровому образу жизни - да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!»</a:t>
            </a:r>
          </a:p>
        </p:txBody>
      </p:sp>
      <p:pic>
        <p:nvPicPr>
          <p:cNvPr id="5" name="Рисунок 4" descr="Изображение выглядит как внутренний, еда, стол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F3F466E3-660F-4BB6-A186-B42A711FF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46665" y="611100"/>
            <a:ext cx="3471110" cy="4628147"/>
          </a:xfrm>
          <a:prstGeom prst="rect">
            <a:avLst/>
          </a:prstGeom>
        </p:spPr>
      </p:pic>
      <p:pic>
        <p:nvPicPr>
          <p:cNvPr id="8" name="Рисунок 7" descr="Изображение выглядит как внутренний, человек, стоит, групп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F22CCE0-DDD6-406A-B250-3BFE88994B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1920" y="3819520"/>
            <a:ext cx="3785937" cy="28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859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28311B"/>
      </a:dk2>
      <a:lt2>
        <a:srgbClr val="F0F2F3"/>
      </a:lt2>
      <a:accent1>
        <a:srgbClr val="C77B25"/>
      </a:accent1>
      <a:accent2>
        <a:srgbClr val="D94A37"/>
      </a:accent2>
      <a:accent3>
        <a:srgbClr val="ABA52B"/>
      </a:accent3>
      <a:accent4>
        <a:srgbClr val="25ACC7"/>
      </a:accent4>
      <a:accent5>
        <a:srgbClr val="377AD9"/>
      </a:accent5>
      <a:accent6>
        <a:srgbClr val="4747D0"/>
      </a:accent6>
      <a:hlink>
        <a:srgbClr val="3F7BB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7</TotalTime>
  <Words>247</Words>
  <Application>Microsoft Office PowerPoint</Application>
  <PresentationFormat>Широкоэкранный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Modern Love</vt:lpstr>
      <vt:lpstr>Symbol</vt:lpstr>
      <vt:lpstr>The Hand</vt:lpstr>
      <vt:lpstr>Times New Roman</vt:lpstr>
      <vt:lpstr>SketchyVTI</vt:lpstr>
      <vt:lpstr>«Взаимодействие с родителями в процессе приобщения дошкольников к здоровому образу жизни»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«Взаимодействие с родителями в процессе приобщения дошкольников к здоровому образу жизни».   </dc:title>
  <dc:creator>Марина</dc:creator>
  <cp:lastModifiedBy>рима</cp:lastModifiedBy>
  <cp:revision>4</cp:revision>
  <dcterms:created xsi:type="dcterms:W3CDTF">2020-11-18T19:18:43Z</dcterms:created>
  <dcterms:modified xsi:type="dcterms:W3CDTF">2022-01-12T10:36:33Z</dcterms:modified>
</cp:coreProperties>
</file>