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3A80B36A-048C-4A60-987E-ABE5EB389BFE}">
          <p14:sldIdLst>
            <p14:sldId id="256"/>
            <p14:sldId id="257"/>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116" d="100"/>
          <a:sy n="116" d="100"/>
        </p:scale>
        <p:origin x="3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8095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1305790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991630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0499255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49840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342499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30EF52CC-F3D9-41D4-BCE4-C208E61A3F31}"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32613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534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47B1BF-4039-460D-A637-65428CBD720E}"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987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63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9A00F7B-89C5-4DF7-A309-6263220147D4}" type="datetimeFigureOut">
              <a:rPr lang="en-US" smtClean="0"/>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51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6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659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085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9040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CDCB01F-D966-4C62-B900-0BE008A90C98}"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5813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5E73A0EA-7DC7-4964-BB97-B173EF3B859A}" type="datetimeFigureOut">
              <a:rPr lang="en-US" smtClean="0"/>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44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0EF52CC-F3D9-41D4-BCE4-C208E61A3F31}" type="datetimeFigureOut">
              <a:rPr lang="en-US" smtClean="0"/>
              <a:t>1/12/2022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7985150"/>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D68E83-74AD-4D7E-84B5-855A9FA57A22}"/>
              </a:ext>
            </a:extLst>
          </p:cNvPr>
          <p:cNvSpPr>
            <a:spLocks noGrp="1"/>
          </p:cNvSpPr>
          <p:nvPr>
            <p:ph type="ctrTitle"/>
          </p:nvPr>
        </p:nvSpPr>
        <p:spPr>
          <a:xfrm>
            <a:off x="1926026" y="542394"/>
            <a:ext cx="8144134" cy="1642817"/>
          </a:xfrm>
        </p:spPr>
        <p:txBody>
          <a:bodyPr>
            <a:noAutofit/>
          </a:bodyPr>
          <a:lstStyle/>
          <a:p>
            <a:pPr algn="ct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3600" b="1" dirty="0"/>
              <a:t/>
            </a:r>
            <a:br>
              <a:rPr lang="ru-RU" sz="3600" b="1" dirty="0"/>
            </a:br>
            <a:r>
              <a:rPr lang="ru-RU" sz="4800" b="1" dirty="0"/>
              <a:t/>
            </a:r>
            <a:br>
              <a:rPr lang="ru-RU" sz="4800" b="1" dirty="0"/>
            </a:br>
            <a:r>
              <a:rPr lang="ru-RU" sz="3600" b="1" dirty="0"/>
              <a:t>«Закономерности развития пространственных представлений у детей»</a:t>
            </a:r>
            <a:endParaRPr lang="ru-RU" sz="3600" dirty="0"/>
          </a:p>
        </p:txBody>
      </p:sp>
      <p:pic>
        <p:nvPicPr>
          <p:cNvPr id="5" name="Рисунок 4">
            <a:extLst>
              <a:ext uri="{FF2B5EF4-FFF2-40B4-BE49-F238E27FC236}">
                <a16:creationId xmlns:a16="http://schemas.microsoft.com/office/drawing/2014/main" xmlns="" id="{E1FA9D90-97FE-43EC-8A85-9A80F75F504E}"/>
              </a:ext>
            </a:extLst>
          </p:cNvPr>
          <p:cNvPicPr>
            <a:picLocks noChangeAspect="1"/>
          </p:cNvPicPr>
          <p:nvPr/>
        </p:nvPicPr>
        <p:blipFill>
          <a:blip r:embed="rId2"/>
          <a:stretch>
            <a:fillRect/>
          </a:stretch>
        </p:blipFill>
        <p:spPr>
          <a:xfrm>
            <a:off x="1404373" y="2664274"/>
            <a:ext cx="5102086" cy="3826565"/>
          </a:xfrm>
          <a:prstGeom prst="rect">
            <a:avLst/>
          </a:prstGeom>
        </p:spPr>
      </p:pic>
      <p:sp>
        <p:nvSpPr>
          <p:cNvPr id="3" name="TextBox 2"/>
          <p:cNvSpPr txBox="1"/>
          <p:nvPr/>
        </p:nvSpPr>
        <p:spPr>
          <a:xfrm>
            <a:off x="8574156" y="5288692"/>
            <a:ext cx="3461325" cy="923330"/>
          </a:xfrm>
          <a:prstGeom prst="rect">
            <a:avLst/>
          </a:prstGeom>
          <a:noFill/>
        </p:spPr>
        <p:txBody>
          <a:bodyPr wrap="square" rtlCol="0">
            <a:spAutoFit/>
          </a:bodyPr>
          <a:lstStyle/>
          <a:p>
            <a:r>
              <a:rPr lang="ru-RU" dirty="0" smtClean="0"/>
              <a:t>Выполнила: </a:t>
            </a:r>
          </a:p>
          <a:p>
            <a:r>
              <a:rPr lang="ru-RU" dirty="0"/>
              <a:t>у</a:t>
            </a:r>
            <a:r>
              <a:rPr lang="ru-RU" dirty="0" smtClean="0"/>
              <a:t>читель-дефектолог</a:t>
            </a:r>
          </a:p>
          <a:p>
            <a:r>
              <a:rPr lang="ru-RU" dirty="0" smtClean="0"/>
              <a:t>Савельева В.В.</a:t>
            </a:r>
            <a:endParaRPr lang="ru-RU" dirty="0"/>
          </a:p>
        </p:txBody>
      </p:sp>
    </p:spTree>
    <p:extLst>
      <p:ext uri="{BB962C8B-B14F-4D97-AF65-F5344CB8AC3E}">
        <p14:creationId xmlns:p14="http://schemas.microsoft.com/office/powerpoint/2010/main" val="212104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0ABC1AD-17F7-4061-A1A9-1E961D8CDD23}"/>
              </a:ext>
            </a:extLst>
          </p:cNvPr>
          <p:cNvSpPr>
            <a:spLocks noGrp="1"/>
          </p:cNvSpPr>
          <p:nvPr>
            <p:ph idx="1"/>
          </p:nvPr>
        </p:nvSpPr>
        <p:spPr>
          <a:xfrm>
            <a:off x="398796" y="0"/>
            <a:ext cx="7021191" cy="6395687"/>
          </a:xfrm>
        </p:spPr>
        <p:txBody>
          <a:bodyPr>
            <a:normAutofit fontScale="62500" lnSpcReduction="20000"/>
          </a:bodyPr>
          <a:lstStyle/>
          <a:p>
            <a:pPr marL="0" indent="0" algn="just" fontAlgn="base">
              <a:buNone/>
            </a:pPr>
            <a:r>
              <a:rPr lang="ru-RU" sz="2300" b="1" dirty="0"/>
              <a:t>III этап. Формирование умений детей определять словом положение того или иного предмета по отношению к другому.</a:t>
            </a:r>
            <a:endParaRPr lang="ru-RU" sz="2300" dirty="0"/>
          </a:p>
          <a:p>
            <a:pPr marL="0" indent="0" algn="just" fontAlgn="base">
              <a:buNone/>
            </a:pPr>
            <a:r>
              <a:rPr lang="ru-RU" sz="2300" dirty="0"/>
              <a:t>Ориентировки “на себе ”, “от себя”, применение их на различных предметах позволяют ребенку уяснить значение таких пространственных предлогов, как в, под, на, за. Предлог на обычно ассоциируется с верхней плоскостью предмета (на столе, на стуле); предлог под – с нижней стороной; предлог в воспринимается как указание на расположение внутри какого-либо объекта.</a:t>
            </a:r>
          </a:p>
          <a:p>
            <a:pPr marL="0" indent="0" algn="just" fontAlgn="base">
              <a:buNone/>
            </a:pPr>
            <a:r>
              <a:rPr lang="ru-RU" sz="2300" dirty="0"/>
              <a:t>Освоение системы отсчета и ориентировки в окружающем пространстве по сторонам собственного тела и других предметов, по основным пространственным направлениям развивает у детей умение давать словесную характеристику пространственной ситуации.</a:t>
            </a:r>
          </a:p>
          <a:p>
            <a:pPr marL="0" indent="0" algn="just" fontAlgn="base">
              <a:buNone/>
            </a:pPr>
            <a:r>
              <a:rPr lang="ru-RU" sz="2300" dirty="0"/>
              <a:t>Направление “вверх – вниз” (“вверху – внизу”) позволяет ребенку уяснить такие ориентировки, как “над” и “под”, “посередине” и “между” при расположении группы предметов по вертикальной линии. Направления “направо – налево” (“справа – слева”) помогает лучше понять пространственные отношения, определяемые словами рядом, посередине и между, сбоку или с краю.</a:t>
            </a:r>
          </a:p>
          <a:p>
            <a:pPr marL="0" indent="0" algn="just" fontAlgn="base">
              <a:buNone/>
            </a:pPr>
            <a:r>
              <a:rPr lang="ru-RU" sz="2300" dirty="0"/>
              <a:t>Направление “вперед – назад” (“впереди – сзади”) способствует уяснению таких пространственных отношений, как “впереди”, “перед”, “напротив”, “за”, “позади”, “посередине” и “между” при расположении предметов по фронтальной линии от исходной точки отсчета.</a:t>
            </a:r>
          </a:p>
          <a:p>
            <a:pPr marL="0" indent="0" algn="just" fontAlgn="base">
              <a:buNone/>
            </a:pPr>
            <a:r>
              <a:rPr lang="ru-RU" sz="2300" dirty="0"/>
              <a:t>Таким образом, несмотря на большое многообразие существующих в нашей речи характеристик пространственного окружения, все они основаны на освоении ориентировки “на себе” и “на внешних объектах”.</a:t>
            </a:r>
          </a:p>
          <a:p>
            <a:endParaRPr lang="ru-RU" dirty="0"/>
          </a:p>
        </p:txBody>
      </p:sp>
      <p:pic>
        <p:nvPicPr>
          <p:cNvPr id="1028" name="Picture 4" descr="https://neposed.net/images/olga/obuchai-ka/razvitie_rechi/igri-i-posobiya/predlogi2/predlogi23.png">
            <a:extLst>
              <a:ext uri="{FF2B5EF4-FFF2-40B4-BE49-F238E27FC236}">
                <a16:creationId xmlns:a16="http://schemas.microsoft.com/office/drawing/2014/main" xmlns="" id="{A71B2E7A-E014-4578-904F-14432AD4A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975" y="1687003"/>
            <a:ext cx="3704818" cy="2617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837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7DABD13-153C-4CA4-9D0B-F1A11FB2BF01}"/>
              </a:ext>
            </a:extLst>
          </p:cNvPr>
          <p:cNvSpPr>
            <a:spLocks noGrp="1"/>
          </p:cNvSpPr>
          <p:nvPr>
            <p:ph idx="1"/>
          </p:nvPr>
        </p:nvSpPr>
        <p:spPr>
          <a:xfrm>
            <a:off x="684212" y="685801"/>
            <a:ext cx="10876417" cy="3272245"/>
          </a:xfrm>
        </p:spPr>
        <p:txBody>
          <a:bodyPr>
            <a:normAutofit fontScale="92500" lnSpcReduction="20000"/>
          </a:bodyPr>
          <a:lstStyle/>
          <a:p>
            <a:pPr marL="0" indent="0" fontAlgn="base">
              <a:buNone/>
            </a:pPr>
            <a:r>
              <a:rPr lang="ru-RU" b="1" dirty="0"/>
              <a:t>IV этап. Формирование умений ориентироваться в трехмерном пространстве в движении.</a:t>
            </a:r>
            <a:endParaRPr lang="ru-RU" dirty="0"/>
          </a:p>
          <a:p>
            <a:pPr marL="0" indent="0">
              <a:buNone/>
            </a:pPr>
            <a:r>
              <a:rPr lang="ru-RU" dirty="0"/>
              <a:t>Для того чтобы сформировать у детей понимание пространственных отношений между предметами, а также изменчивости и относительности пространственных отношений, проводятся игры, в которых детей обучают организовывать эти отношения. (игра «Куда пойдешь и что найдешь», игра «Новая походка» и т.д.)</a:t>
            </a:r>
          </a:p>
          <a:p>
            <a:pPr marL="0" indent="0" fontAlgn="base">
              <a:buNone/>
            </a:pPr>
            <a:r>
              <a:rPr lang="ru-RU" b="1" dirty="0"/>
              <a:t>V этап. Формирование умений ориентироваться на плоскости (ориентировка на листе бумаги, т.е. в двухмерном пространстве).</a:t>
            </a:r>
            <a:endParaRPr lang="ru-RU" dirty="0"/>
          </a:p>
          <a:p>
            <a:pPr marL="0" indent="0" fontAlgn="base">
              <a:buNone/>
            </a:pPr>
            <a:r>
              <a:rPr lang="ru-RU" dirty="0"/>
              <a:t>Предлагаемые игры направлены на формирование умения определять верхний и нижний край плоскости, его правую и левую стороны, находить середину плоскости (игра «Назови соседей, игра «Геометрический диктант" и т.д.)</a:t>
            </a:r>
          </a:p>
          <a:p>
            <a:endParaRPr lang="ru-RU" dirty="0"/>
          </a:p>
        </p:txBody>
      </p:sp>
      <p:pic>
        <p:nvPicPr>
          <p:cNvPr id="2050" name="Picture 2" descr="https://ds04.infourok.ru/uploads/ex/0bdb/0005ebc2-1d692e05/img11.jpg">
            <a:extLst>
              <a:ext uri="{FF2B5EF4-FFF2-40B4-BE49-F238E27FC236}">
                <a16:creationId xmlns:a16="http://schemas.microsoft.com/office/drawing/2014/main" xmlns="" id="{C6FD9CDB-8829-4578-9CA9-D799F5CD05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081" y="4114799"/>
            <a:ext cx="3348446" cy="25113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ds05.infourok.ru/uploads/ex/113e/00105165-ec6cf2ad/hello_html_m57e35af1.jpg">
            <a:extLst>
              <a:ext uri="{FF2B5EF4-FFF2-40B4-BE49-F238E27FC236}">
                <a16:creationId xmlns:a16="http://schemas.microsoft.com/office/drawing/2014/main" xmlns="" id="{4295D910-9DDA-4DEC-9D0A-EAE8818CF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2830" y="4095203"/>
            <a:ext cx="3374575" cy="25309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E827C01-15BC-46EF-A473-B60220D1B342}"/>
              </a:ext>
            </a:extLst>
          </p:cNvPr>
          <p:cNvSpPr>
            <a:spLocks noGrp="1"/>
          </p:cNvSpPr>
          <p:nvPr>
            <p:ph idx="1"/>
          </p:nvPr>
        </p:nvSpPr>
        <p:spPr>
          <a:xfrm>
            <a:off x="684211" y="685800"/>
            <a:ext cx="11163799" cy="5806440"/>
          </a:xfrm>
        </p:spPr>
        <p:txBody>
          <a:bodyPr>
            <a:normAutofit lnSpcReduction="10000"/>
          </a:bodyPr>
          <a:lstStyle/>
          <a:p>
            <a:pPr marL="0" indent="0" fontAlgn="base">
              <a:buNone/>
            </a:pPr>
            <a:r>
              <a:rPr lang="ru-RU" b="1" u="sng" dirty="0"/>
              <a:t>К моменту поступления в школу дети должны:</a:t>
            </a:r>
            <a:endParaRPr lang="ru-RU" dirty="0"/>
          </a:p>
          <a:p>
            <a:pPr marL="0" indent="0" algn="just" fontAlgn="base">
              <a:buNone/>
            </a:pPr>
            <a:r>
              <a:rPr lang="ru-RU" dirty="0"/>
              <a:t>свободно ориентироваться в направлении движения в пространственных отношениях между ними и предметами, а также между предметами. Большое значение имеет развитие умения ориентироваться на плоскости. Вся работа должна строиться на основе выделения парных противоположных понятий: «налево — направо», «вперед — назад»</a:t>
            </a:r>
          </a:p>
          <a:p>
            <a:pPr marL="0" indent="0" algn="just">
              <a:buNone/>
            </a:pPr>
            <a:r>
              <a:rPr lang="ru-RU" dirty="0"/>
              <a:t>Таким образом, рассматривая процесс развития пространственных представлений у детей с нормальным психофизическим развитием, можно сделать вывод, что процесс формирования</a:t>
            </a:r>
            <a:r>
              <a:rPr lang="ru-RU" b="1" dirty="0"/>
              <a:t> </a:t>
            </a:r>
            <a:r>
              <a:rPr lang="ru-RU" dirty="0"/>
              <a:t>пространственных представлений – есть сложный процесс, который осуществляется системно, в определенной последовательности. Он зависит от уровня развития и чувствительности анализаторных систем ребенка, состояния познавательной и лингвистической окружающей среды, уровня реализации ведущей для ребенка деятельности (предметной, игровой, а также от учета закономерностей развития пространственных представлений в процессе воспитания и обучения.</a:t>
            </a:r>
          </a:p>
          <a:p>
            <a:pPr marL="0" indent="0" algn="just">
              <a:buNone/>
            </a:pPr>
            <a:r>
              <a:rPr lang="ru-RU" dirty="0"/>
              <a:t>Уровень сформированности пространственных представлений, как важнейшее условие психического развития, определяет дальнейшее успешное обучение ребенка в школе, а также его развитие в целом.</a:t>
            </a:r>
          </a:p>
          <a:p>
            <a:endParaRPr lang="ru-RU" dirty="0"/>
          </a:p>
        </p:txBody>
      </p:sp>
    </p:spTree>
    <p:extLst>
      <p:ext uri="{BB962C8B-B14F-4D97-AF65-F5344CB8AC3E}">
        <p14:creationId xmlns:p14="http://schemas.microsoft.com/office/powerpoint/2010/main" val="15958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44CA8BE-3885-4FBE-A50B-2873F94B35F0}"/>
              </a:ext>
            </a:extLst>
          </p:cNvPr>
          <p:cNvSpPr>
            <a:spLocks noGrp="1"/>
          </p:cNvSpPr>
          <p:nvPr>
            <p:ph idx="1"/>
          </p:nvPr>
        </p:nvSpPr>
        <p:spPr>
          <a:xfrm>
            <a:off x="684212" y="685800"/>
            <a:ext cx="10837228" cy="3615267"/>
          </a:xfrm>
        </p:spPr>
        <p:txBody>
          <a:bodyPr>
            <a:normAutofit/>
          </a:bodyPr>
          <a:lstStyle/>
          <a:p>
            <a:pPr marL="0" indent="0" algn="ctr">
              <a:buNone/>
            </a:pPr>
            <a:r>
              <a:rPr lang="ru-RU" sz="4400" dirty="0"/>
              <a:t>СПАСИБО ЗА ВНИМАНИЕ!</a:t>
            </a:r>
          </a:p>
        </p:txBody>
      </p:sp>
    </p:spTree>
    <p:extLst>
      <p:ext uri="{BB962C8B-B14F-4D97-AF65-F5344CB8AC3E}">
        <p14:creationId xmlns:p14="http://schemas.microsoft.com/office/powerpoint/2010/main" val="600329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91202D5-E10A-4060-9323-9D736D737224}"/>
              </a:ext>
            </a:extLst>
          </p:cNvPr>
          <p:cNvSpPr>
            <a:spLocks noGrp="1"/>
          </p:cNvSpPr>
          <p:nvPr>
            <p:ph idx="1"/>
          </p:nvPr>
        </p:nvSpPr>
        <p:spPr>
          <a:xfrm>
            <a:off x="684211" y="685800"/>
            <a:ext cx="11096971" cy="3615267"/>
          </a:xfrm>
        </p:spPr>
        <p:txBody>
          <a:bodyPr>
            <a:normAutofit fontScale="85000" lnSpcReduction="10000"/>
          </a:bodyPr>
          <a:lstStyle/>
          <a:p>
            <a:pPr marL="0" indent="0">
              <a:buNone/>
            </a:pPr>
            <a:r>
              <a:rPr lang="ru-RU" sz="3200" b="1" dirty="0"/>
              <a:t>Пространственные представления</a:t>
            </a:r>
            <a:r>
              <a:rPr lang="ru-RU" sz="3200" dirty="0"/>
              <a:t> - это деятельность, включающая в себя определение формы, величины, местоположения и перемещения предметов относительно друг друга и собственного тела, относительно окружающих предметов.</a:t>
            </a:r>
          </a:p>
          <a:p>
            <a:pPr marL="0" indent="0">
              <a:buNone/>
            </a:pPr>
            <a:r>
              <a:rPr lang="ru-RU" sz="3200" dirty="0"/>
              <a:t> Пространственные представления играют большую роль во взаимодействии человека с окружающей средой, являясь необходимым условием ориентировки в ней человека. </a:t>
            </a:r>
          </a:p>
          <a:p>
            <a:endParaRPr lang="ru-RU" dirty="0"/>
          </a:p>
        </p:txBody>
      </p:sp>
    </p:spTree>
    <p:extLst>
      <p:ext uri="{BB962C8B-B14F-4D97-AF65-F5344CB8AC3E}">
        <p14:creationId xmlns:p14="http://schemas.microsoft.com/office/powerpoint/2010/main" val="392634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F2A480D-AEAC-4E7A-9AA3-F69CDCD4B165}"/>
              </a:ext>
            </a:extLst>
          </p:cNvPr>
          <p:cNvSpPr>
            <a:spLocks noGrp="1"/>
          </p:cNvSpPr>
          <p:nvPr>
            <p:ph idx="1"/>
          </p:nvPr>
        </p:nvSpPr>
        <p:spPr>
          <a:xfrm>
            <a:off x="684211" y="685800"/>
            <a:ext cx="11295753" cy="4654826"/>
          </a:xfrm>
        </p:spPr>
        <p:txBody>
          <a:bodyPr/>
          <a:lstStyle/>
          <a:p>
            <a:pPr marL="0" indent="0">
              <a:buNone/>
            </a:pPr>
            <a:r>
              <a:rPr lang="ru-RU" dirty="0"/>
              <a:t>Восприятие пространства начинается на первом месяце жизни ребенка, когда скоординируются движения обеих зрительных осей. </a:t>
            </a:r>
          </a:p>
          <a:p>
            <a:pPr marL="0" indent="0">
              <a:buNone/>
            </a:pPr>
            <a:r>
              <a:rPr lang="ru-RU" dirty="0"/>
              <a:t>Получение </a:t>
            </a:r>
            <a:r>
              <a:rPr lang="ru-RU" b="1" dirty="0"/>
              <a:t>представлений </a:t>
            </a:r>
            <a:r>
              <a:rPr lang="ru-RU" dirty="0"/>
              <a:t>о собственном теле начинаются </a:t>
            </a:r>
          </a:p>
          <a:p>
            <a:r>
              <a:rPr lang="ru-RU" dirty="0"/>
              <a:t>через тактильные ощущения, </a:t>
            </a:r>
          </a:p>
          <a:p>
            <a:r>
              <a:rPr lang="ru-RU" dirty="0"/>
              <a:t>с ощущения напряжения и расслабления мышц, </a:t>
            </a:r>
          </a:p>
          <a:p>
            <a:r>
              <a:rPr lang="ru-RU" dirty="0"/>
              <a:t>ощущения взаимодействия тела с внешним </a:t>
            </a:r>
            <a:r>
              <a:rPr lang="ru-RU" b="1" dirty="0"/>
              <a:t>пространством. </a:t>
            </a:r>
          </a:p>
          <a:p>
            <a:pPr marL="0" indent="0">
              <a:buNone/>
            </a:pPr>
            <a:r>
              <a:rPr lang="ru-RU" dirty="0"/>
              <a:t>На протяжении всего дошкольного возраста происходит развитие навыков ориентировки в </a:t>
            </a:r>
            <a:r>
              <a:rPr lang="ru-RU" b="1" dirty="0"/>
              <a:t>пространстве</a:t>
            </a:r>
            <a:r>
              <a:rPr lang="ru-RU" dirty="0"/>
              <a:t>. Ребенок познает </a:t>
            </a:r>
            <a:r>
              <a:rPr lang="ru-RU" b="1" dirty="0"/>
              <a:t>пространство по мере того</a:t>
            </a:r>
            <a:r>
              <a:rPr lang="ru-RU" dirty="0"/>
              <a:t>, как сам им овладевает. </a:t>
            </a:r>
          </a:p>
        </p:txBody>
      </p:sp>
    </p:spTree>
    <p:extLst>
      <p:ext uri="{BB962C8B-B14F-4D97-AF65-F5344CB8AC3E}">
        <p14:creationId xmlns:p14="http://schemas.microsoft.com/office/powerpoint/2010/main" val="82059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727B100-80BF-4D60-93BF-8E050DCB3396}"/>
              </a:ext>
            </a:extLst>
          </p:cNvPr>
          <p:cNvSpPr>
            <a:spLocks noGrp="1"/>
          </p:cNvSpPr>
          <p:nvPr>
            <p:ph idx="1"/>
          </p:nvPr>
        </p:nvSpPr>
        <p:spPr>
          <a:xfrm>
            <a:off x="684212" y="685800"/>
            <a:ext cx="10924692" cy="3615267"/>
          </a:xfrm>
        </p:spPr>
        <p:txBody>
          <a:bodyPr>
            <a:normAutofit fontScale="92500" lnSpcReduction="20000"/>
          </a:bodyPr>
          <a:lstStyle/>
          <a:p>
            <a:pPr marL="0" indent="0" algn="just">
              <a:buNone/>
            </a:pPr>
            <a:r>
              <a:rPr lang="ru-RU" sz="2400" dirty="0"/>
              <a:t>В. Штерн пишет о том, что ребенка ни что кроме начатков речи так не занимает, как стремление вдаль. Он отмечает, что ребенок, ползая, скользя, а за тем и ходя, начинает вводить дальние объекты в свое близлежащее пространство. Именно в этот период начинается формирование системного механизма восприятия пространства, являющегося целостным образом пространственных признаков и отношений предметов внешнего мира.</a:t>
            </a:r>
          </a:p>
          <a:p>
            <a:pPr marL="0" indent="0" algn="just">
              <a:buNone/>
            </a:pPr>
            <a:r>
              <a:rPr lang="ru-RU" sz="2400" dirty="0"/>
              <a:t>По исследованиям А. Н. Гвоздева , с появлением отдельных умственных операций со словесным обозначением пространства в лингвистической картине ребенка, на втором и третьем году жизни впервые начинают употребляться обозначения пространства.</a:t>
            </a:r>
          </a:p>
          <a:p>
            <a:endParaRPr lang="ru-RU" dirty="0"/>
          </a:p>
        </p:txBody>
      </p:sp>
    </p:spTree>
    <p:extLst>
      <p:ext uri="{BB962C8B-B14F-4D97-AF65-F5344CB8AC3E}">
        <p14:creationId xmlns:p14="http://schemas.microsoft.com/office/powerpoint/2010/main" val="2691761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01C3A184-B666-41F4-B094-00B01E77A604}"/>
              </a:ext>
            </a:extLst>
          </p:cNvPr>
          <p:cNvSpPr>
            <a:spLocks noGrp="1"/>
          </p:cNvSpPr>
          <p:nvPr>
            <p:ph idx="1"/>
          </p:nvPr>
        </p:nvSpPr>
        <p:spPr>
          <a:xfrm>
            <a:off x="684211" y="685800"/>
            <a:ext cx="11123476" cy="5436704"/>
          </a:xfrm>
        </p:spPr>
        <p:txBody>
          <a:bodyPr>
            <a:normAutofit/>
          </a:bodyPr>
          <a:lstStyle/>
          <a:p>
            <a:pPr marL="0" indent="0">
              <a:buNone/>
            </a:pPr>
            <a:r>
              <a:rPr lang="ru-RU" dirty="0"/>
              <a:t>Ориентировка детей в окружающем пространстве формируется также в определенной последовательности. </a:t>
            </a:r>
          </a:p>
          <a:p>
            <a:pPr marL="0" indent="0">
              <a:buNone/>
            </a:pPr>
            <a:r>
              <a:rPr lang="ru-RU" dirty="0"/>
              <a:t>Первоначально положение предметов </a:t>
            </a:r>
            <a:r>
              <a:rPr lang="ru-RU" i="1" dirty="0"/>
              <a:t>(справа или слева)</a:t>
            </a:r>
            <a:r>
              <a:rPr lang="ru-RU" dirty="0"/>
              <a:t> ребенок определяет лишь в том случае, когда они расположены сбоку, т. е. ближе к правой или левой руке. При этом дифференциация направлений сопровождается двигательными реакциями рук и глаз вправо или влево. </a:t>
            </a:r>
          </a:p>
          <a:p>
            <a:pPr marL="0" indent="0">
              <a:buNone/>
            </a:pPr>
            <a:r>
              <a:rPr lang="ru-RU" dirty="0"/>
              <a:t>В дальнейшем, когда закрепляются соответствующие речевые обозначения, эти движения затормаживаются.</a:t>
            </a:r>
          </a:p>
          <a:p>
            <a:pPr marL="0" indent="0">
              <a:buNone/>
            </a:pPr>
            <a:r>
              <a:rPr lang="ru-RU" dirty="0"/>
              <a:t>Различение правой и левой сторон предмета, находящегося непосредственно перед ребенком, появляется позже.</a:t>
            </a:r>
          </a:p>
          <a:p>
            <a:pPr marL="0" indent="0">
              <a:buNone/>
            </a:pPr>
            <a:r>
              <a:rPr lang="ru-RU" dirty="0"/>
              <a:t>Особенно трудно для ребенка определение правых и левых частей тела у человека, сидящего напротив, так как в этом случае ему нужно мысленно представить себя в другом пространственном положении.</a:t>
            </a:r>
          </a:p>
          <a:p>
            <a:endParaRPr lang="ru-RU" dirty="0"/>
          </a:p>
        </p:txBody>
      </p:sp>
    </p:spTree>
    <p:extLst>
      <p:ext uri="{BB962C8B-B14F-4D97-AF65-F5344CB8AC3E}">
        <p14:creationId xmlns:p14="http://schemas.microsoft.com/office/powerpoint/2010/main" val="144435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3F1992C-D89F-43ED-8710-E2DE59E910C6}"/>
              </a:ext>
            </a:extLst>
          </p:cNvPr>
          <p:cNvSpPr>
            <a:spLocks noGrp="1"/>
          </p:cNvSpPr>
          <p:nvPr>
            <p:ph idx="1"/>
          </p:nvPr>
        </p:nvSpPr>
        <p:spPr>
          <a:xfrm>
            <a:off x="424070" y="685800"/>
            <a:ext cx="11463130" cy="3634409"/>
          </a:xfrm>
        </p:spPr>
        <p:txBody>
          <a:bodyPr/>
          <a:lstStyle/>
          <a:p>
            <a:pPr marL="0" indent="0" algn="just">
              <a:buNone/>
            </a:pPr>
            <a:r>
              <a:rPr lang="ru-RU" dirty="0"/>
              <a:t>Владение основными пространственными представлениями формируется к 7 – 8 летнему возрасту.</a:t>
            </a:r>
          </a:p>
          <a:p>
            <a:pPr marL="0" indent="0" algn="just">
              <a:buNone/>
            </a:pPr>
            <a:r>
              <a:rPr lang="ru-RU" dirty="0"/>
              <a:t>Таким образом, в норме к 6–7 годам дети должны освоить</a:t>
            </a:r>
          </a:p>
          <a:p>
            <a:pPr algn="just"/>
            <a:r>
              <a:rPr lang="ru-RU" dirty="0"/>
              <a:t>основные пространственные соотношения, </a:t>
            </a:r>
          </a:p>
          <a:p>
            <a:pPr algn="just"/>
            <a:r>
              <a:rPr lang="ru-RU" dirty="0"/>
              <a:t>хорошо различать положение фигур на плоскости, </a:t>
            </a:r>
          </a:p>
          <a:p>
            <a:pPr algn="just"/>
            <a:r>
              <a:rPr lang="ru-RU" dirty="0"/>
              <a:t>овладеть умением в действии соизмерять ширину, высоту, длину и форму предметов. </a:t>
            </a:r>
          </a:p>
          <a:p>
            <a:pPr marL="0" indent="0" algn="just">
              <a:buNone/>
            </a:pPr>
            <a:r>
              <a:rPr lang="ru-RU" dirty="0"/>
              <a:t>В 6–7 лет дети не должны допускать ошибок при дифференцировке таких положений в пространстве, как </a:t>
            </a:r>
            <a:r>
              <a:rPr lang="ru-RU" i="1" dirty="0"/>
              <a:t>«верх – низ»</a:t>
            </a:r>
            <a:r>
              <a:rPr lang="ru-RU" dirty="0"/>
              <a:t>, </a:t>
            </a:r>
            <a:r>
              <a:rPr lang="ru-RU" i="1" dirty="0"/>
              <a:t>«правое – левое»</a:t>
            </a:r>
            <a:r>
              <a:rPr lang="ru-RU" dirty="0"/>
              <a:t>, </a:t>
            </a:r>
            <a:r>
              <a:rPr lang="ru-RU" i="1" dirty="0"/>
              <a:t>«спереди – сзади»</a:t>
            </a:r>
            <a:r>
              <a:rPr lang="ru-RU" dirty="0"/>
              <a:t>.</a:t>
            </a:r>
          </a:p>
          <a:p>
            <a:endParaRPr lang="ru-RU" dirty="0"/>
          </a:p>
        </p:txBody>
      </p:sp>
    </p:spTree>
    <p:extLst>
      <p:ext uri="{BB962C8B-B14F-4D97-AF65-F5344CB8AC3E}">
        <p14:creationId xmlns:p14="http://schemas.microsoft.com/office/powerpoint/2010/main" val="259870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BFAB6F1B-DA2B-425C-B6E1-B4A573216BA5}"/>
              </a:ext>
            </a:extLst>
          </p:cNvPr>
          <p:cNvSpPr>
            <a:spLocks noGrp="1"/>
          </p:cNvSpPr>
          <p:nvPr>
            <p:ph idx="1"/>
          </p:nvPr>
        </p:nvSpPr>
        <p:spPr>
          <a:xfrm>
            <a:off x="684211" y="685800"/>
            <a:ext cx="10977701" cy="5834270"/>
          </a:xfrm>
        </p:spPr>
        <p:txBody>
          <a:bodyPr>
            <a:normAutofit fontScale="92500" lnSpcReduction="10000"/>
          </a:bodyPr>
          <a:lstStyle/>
          <a:p>
            <a:pPr marL="0" indent="0">
              <a:buNone/>
            </a:pPr>
            <a:r>
              <a:rPr lang="ru-RU" b="1" dirty="0"/>
              <a:t>Б. Г. Ананьев, Е. Ф. Рыбалко определяют следующие этапы формирования восприятия пространства в раннем детстве:</a:t>
            </a:r>
          </a:p>
          <a:p>
            <a:pPr marL="0" indent="0" algn="just">
              <a:buNone/>
            </a:pPr>
            <a:r>
              <a:rPr lang="ru-RU" dirty="0"/>
              <a:t>1. Формирование механизма фиксации взора - в большинстве случаев у детей 3-х месячного возраста.</a:t>
            </a:r>
          </a:p>
          <a:p>
            <a:pPr marL="0" indent="0" algn="just">
              <a:buNone/>
            </a:pPr>
            <a:r>
              <a:rPr lang="ru-RU" dirty="0"/>
              <a:t>2. Перемещение взора за движущимися предметами. Эта фаза по времени совпадает у разных детей с возрастом от 3_х - 5_ти месяцев. Таким образом, первоначально для ребенка пространство существует как видимая масса и </a:t>
            </a:r>
            <a:r>
              <a:rPr lang="ru-RU" dirty="0" err="1"/>
              <a:t>вычленяющиеся</a:t>
            </a:r>
            <a:r>
              <a:rPr lang="ru-RU" dirty="0"/>
              <a:t> из нее предметы.</a:t>
            </a:r>
          </a:p>
          <a:p>
            <a:pPr marL="0" indent="0" algn="just">
              <a:buNone/>
            </a:pPr>
            <a:r>
              <a:rPr lang="ru-RU" dirty="0"/>
              <a:t>3. Развитие активного осязания и развитие предметной деятельности </a:t>
            </a:r>
            <a:r>
              <a:rPr lang="ru-RU" i="1" dirty="0"/>
              <a:t>(с середины первого года жизни)</a:t>
            </a:r>
            <a:r>
              <a:rPr lang="ru-RU" dirty="0"/>
              <a:t>. С этого момента элементы пространственного видения находятся в прямой зависимости от накопления двигательного опыта и процесса активного осязания. Среди движущихся объектов, находящихся в поле зрения ребенка, особое значение имеют движения самих рук ребенка и тех предметов, с которыми он манипулирует.</a:t>
            </a:r>
          </a:p>
          <a:p>
            <a:pPr marL="0" indent="0" algn="just">
              <a:buNone/>
            </a:pPr>
            <a:r>
              <a:rPr lang="ru-RU" dirty="0"/>
              <a:t>4. Освоение пространства через ползание и ходьбу </a:t>
            </a:r>
            <a:r>
              <a:rPr lang="ru-RU" i="1" dirty="0"/>
              <a:t>(вторая половина первого года жизни)</a:t>
            </a:r>
            <a:r>
              <a:rPr lang="ru-RU" dirty="0"/>
              <a:t>.</a:t>
            </a:r>
          </a:p>
          <a:p>
            <a:pPr marL="0" indent="0" algn="just">
              <a:buNone/>
            </a:pPr>
            <a:r>
              <a:rPr lang="ru-RU" dirty="0"/>
              <a:t>5. Появление отдельных умственных операций со словесным обозначением пространства в лингвистической картине ребенка.</a:t>
            </a:r>
            <a:br>
              <a:rPr lang="ru-RU" dirty="0"/>
            </a:br>
            <a:endParaRPr lang="ru-RU" dirty="0"/>
          </a:p>
          <a:p>
            <a:endParaRPr lang="ru-RU" dirty="0"/>
          </a:p>
        </p:txBody>
      </p:sp>
    </p:spTree>
    <p:extLst>
      <p:ext uri="{BB962C8B-B14F-4D97-AF65-F5344CB8AC3E}">
        <p14:creationId xmlns:p14="http://schemas.microsoft.com/office/powerpoint/2010/main" val="92529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FC7FB0C-67FA-4792-BE99-F5B375B47813}"/>
              </a:ext>
            </a:extLst>
          </p:cNvPr>
          <p:cNvSpPr>
            <a:spLocks noGrp="1"/>
          </p:cNvSpPr>
          <p:nvPr>
            <p:ph idx="1"/>
          </p:nvPr>
        </p:nvSpPr>
        <p:spPr>
          <a:xfrm>
            <a:off x="384313" y="225287"/>
            <a:ext cx="6718852" cy="6450495"/>
          </a:xfrm>
        </p:spPr>
        <p:txBody>
          <a:bodyPr>
            <a:normAutofit fontScale="92500" lnSpcReduction="20000"/>
          </a:bodyPr>
          <a:lstStyle/>
          <a:p>
            <a:pPr marL="0" indent="0" algn="ctr">
              <a:buNone/>
            </a:pPr>
            <a:r>
              <a:rPr lang="ru-RU" sz="2200" b="1" dirty="0"/>
              <a:t>Этапы формирования пространственных представлений.</a:t>
            </a:r>
            <a:endParaRPr lang="ru-RU" sz="2200" dirty="0"/>
          </a:p>
          <a:p>
            <a:pPr marL="0" indent="0" fontAlgn="base">
              <a:buNone/>
            </a:pPr>
            <a:r>
              <a:rPr lang="ru-RU" b="1" dirty="0"/>
              <a:t> </a:t>
            </a:r>
            <a:endParaRPr lang="ru-RU" dirty="0"/>
          </a:p>
          <a:p>
            <a:pPr marL="0" indent="0" fontAlgn="base">
              <a:buNone/>
            </a:pPr>
            <a:r>
              <a:rPr lang="ru-RU" b="1" dirty="0"/>
              <a:t>I этап: Ориентировка “на себе”.</a:t>
            </a:r>
            <a:endParaRPr lang="ru-RU" dirty="0"/>
          </a:p>
          <a:p>
            <a:pPr marL="0" indent="0" algn="just" fontAlgn="base">
              <a:buNone/>
            </a:pPr>
            <a:r>
              <a:rPr lang="ru-RU" dirty="0"/>
              <a:t>Первоначальной задачей является освоение ребенком ориентировки на собственном теле. Она основывается на знании пространственного расположения отдельных частей своего тела, умении ориентироваться в предметно-пространственном окружении “от себя”.</a:t>
            </a:r>
          </a:p>
          <a:p>
            <a:pPr marL="0" indent="0" algn="just" fontAlgn="base">
              <a:buNone/>
            </a:pPr>
            <a:r>
              <a:rPr lang="ru-RU" dirty="0"/>
              <a:t>Дети овладевают ориентировкой “на себе” в младшем возрасте. Она включает знание отдельных частей своего тела и лица, в том числе симметричных (правая или левая рука, нога и т.д.).</a:t>
            </a:r>
          </a:p>
          <a:p>
            <a:pPr marL="0" indent="0" algn="just" fontAlgn="base">
              <a:buNone/>
            </a:pPr>
            <a:r>
              <a:rPr lang="ru-RU" dirty="0"/>
              <a:t>Умение ориентироваться “на себе” — предпосылка, необходимая для перехода к следующей ступени — учить детей ориентироваться на другом человеке, на предметах. Однако ориентировка на человеке, на предметах возможна только на основе знания схемы собственного тела. Ребенок как бы мысленно переносит ее на другие объекты и по аналогии выделяет на другом человеке, на предметах.</a:t>
            </a:r>
          </a:p>
          <a:p>
            <a:endParaRPr lang="ru-RU" dirty="0"/>
          </a:p>
        </p:txBody>
      </p:sp>
      <p:pic>
        <p:nvPicPr>
          <p:cNvPr id="5" name="Рисунок 4">
            <a:extLst>
              <a:ext uri="{FF2B5EF4-FFF2-40B4-BE49-F238E27FC236}">
                <a16:creationId xmlns:a16="http://schemas.microsoft.com/office/drawing/2014/main" xmlns="" id="{84C6F1E0-639C-4B16-A0A1-56C54D0085AE}"/>
              </a:ext>
            </a:extLst>
          </p:cNvPr>
          <p:cNvPicPr>
            <a:picLocks noChangeAspect="1"/>
          </p:cNvPicPr>
          <p:nvPr/>
        </p:nvPicPr>
        <p:blipFill>
          <a:blip r:embed="rId2"/>
          <a:stretch>
            <a:fillRect/>
          </a:stretch>
        </p:blipFill>
        <p:spPr>
          <a:xfrm>
            <a:off x="7456555" y="1401415"/>
            <a:ext cx="4351132" cy="3263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63783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FAB1D949-69B5-4F2A-85E8-A10C0DA12AF4}"/>
              </a:ext>
            </a:extLst>
          </p:cNvPr>
          <p:cNvSpPr>
            <a:spLocks noGrp="1"/>
          </p:cNvSpPr>
          <p:nvPr>
            <p:ph idx="1"/>
          </p:nvPr>
        </p:nvSpPr>
        <p:spPr>
          <a:xfrm>
            <a:off x="606258" y="516835"/>
            <a:ext cx="5701778" cy="5857461"/>
          </a:xfrm>
        </p:spPr>
        <p:txBody>
          <a:bodyPr>
            <a:normAutofit lnSpcReduction="10000"/>
          </a:bodyPr>
          <a:lstStyle/>
          <a:p>
            <a:pPr marL="0" indent="0" fontAlgn="base">
              <a:buNone/>
            </a:pPr>
            <a:r>
              <a:rPr lang="ru-RU" b="1" dirty="0"/>
              <a:t>II этап: Ориентировка “от себя”.</a:t>
            </a:r>
            <a:endParaRPr lang="ru-RU" dirty="0"/>
          </a:p>
          <a:p>
            <a:pPr marL="0" indent="0" algn="just" fontAlgn="base">
              <a:buNone/>
            </a:pPr>
            <a:r>
              <a:rPr lang="ru-RU" dirty="0"/>
              <a:t>В младшем дошкольном возрасте детей учат различать основные группы направлений (вперед — назад, вверх — вниз, направо—налево). Ребенок их осваивает на основе знания сторон собственного тела. </a:t>
            </a:r>
          </a:p>
          <a:p>
            <a:pPr marL="0" indent="0" algn="just" fontAlgn="base">
              <a:buNone/>
            </a:pPr>
            <a:r>
              <a:rPr lang="ru-RU" dirty="0"/>
              <a:t>Ориентировка от себя предполагает умение пользоваться системой, когда началом отсчета является сам субъект, а ориентировка от объектов требует, чтобы началом отсчета был тот объект, по отношению к которому определяется пространственное расположение других предметов.</a:t>
            </a:r>
          </a:p>
          <a:p>
            <a:pPr marL="0" indent="0" algn="just" fontAlgn="base">
              <a:buNone/>
            </a:pPr>
            <a:r>
              <a:rPr lang="ru-RU" dirty="0"/>
              <a:t>Для этого необходимо уметь вычленить различные стороны этого объекта: переднюю, заднюю, правую, левую, верхнюю, нижнюю.</a:t>
            </a:r>
          </a:p>
          <a:p>
            <a:endParaRPr lang="ru-RU" dirty="0"/>
          </a:p>
        </p:txBody>
      </p:sp>
      <p:pic>
        <p:nvPicPr>
          <p:cNvPr id="5" name="Рисунок 4">
            <a:extLst>
              <a:ext uri="{FF2B5EF4-FFF2-40B4-BE49-F238E27FC236}">
                <a16:creationId xmlns:a16="http://schemas.microsoft.com/office/drawing/2014/main" xmlns="" id="{D8F80BD6-AFCA-429A-A9E4-D90F29307E7D}"/>
              </a:ext>
            </a:extLst>
          </p:cNvPr>
          <p:cNvPicPr>
            <a:picLocks noChangeAspect="1"/>
          </p:cNvPicPr>
          <p:nvPr/>
        </p:nvPicPr>
        <p:blipFill>
          <a:blip r:embed="rId2"/>
          <a:stretch>
            <a:fillRect/>
          </a:stretch>
        </p:blipFill>
        <p:spPr>
          <a:xfrm>
            <a:off x="6937794" y="1205948"/>
            <a:ext cx="4647948" cy="3485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12895124"/>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51</TotalTime>
  <Words>568</Words>
  <Application>Microsoft Office PowerPoint</Application>
  <PresentationFormat>Широкоэкранный</PresentationFormat>
  <Paragraphs>56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Century Gothic</vt:lpstr>
      <vt:lpstr>Wingdings 3</vt:lpstr>
      <vt:lpstr>Сектор</vt:lpstr>
      <vt:lpstr>                   «Закономерности развития пространственных представлений у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«Закономерности развития пространственных представлений у детей»</dc:title>
  <dc:creator>kroto</dc:creator>
  <cp:lastModifiedBy>рима</cp:lastModifiedBy>
  <cp:revision>7</cp:revision>
  <dcterms:created xsi:type="dcterms:W3CDTF">2022-01-11T10:47:23Z</dcterms:created>
  <dcterms:modified xsi:type="dcterms:W3CDTF">2022-01-12T10:35:52Z</dcterms:modified>
</cp:coreProperties>
</file>