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9" r:id="rId4"/>
    <p:sldId id="260" r:id="rId5"/>
    <p:sldId id="261" r:id="rId6"/>
    <p:sldId id="267" r:id="rId7"/>
    <p:sldId id="265" r:id="rId8"/>
    <p:sldId id="266" r:id="rId9"/>
    <p:sldId id="269" r:id="rId10"/>
    <p:sldId id="268" r:id="rId11"/>
    <p:sldId id="270" r:id="rId12"/>
    <p:sldId id="272" r:id="rId13"/>
    <p:sldId id="271" r:id="rId14"/>
    <p:sldId id="275" r:id="rId15"/>
    <p:sldId id="273" r:id="rId16"/>
    <p:sldId id="276" r:id="rId17"/>
    <p:sldId id="274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-461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8099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07601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7088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9435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54967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0428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779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82319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5921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93279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7888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949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28">
            <a:extLst>
              <a:ext uri="{FF2B5EF4-FFF2-40B4-BE49-F238E27FC236}">
                <a16:creationId xmlns:a16="http://schemas.microsoft.com/office/drawing/2014/main" xmlns="" id="{353C1207-D1C8-49E3-8837-E2B89D366F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0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725168-46F8-4EC3-B1BC-AEAEE9F5BB37}"/>
              </a:ext>
            </a:extLst>
          </p:cNvPr>
          <p:cNvSpPr txBox="1"/>
          <p:nvPr/>
        </p:nvSpPr>
        <p:spPr>
          <a:xfrm>
            <a:off x="3051312" y="738946"/>
            <a:ext cx="608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В</a:t>
            </a: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и</a:t>
            </a:r>
            <a:r>
              <a:rPr lang="ru-RU" sz="3600" b="1" dirty="0">
                <a:solidFill>
                  <a:srgbClr val="00B050"/>
                </a:solidFill>
              </a:rPr>
              <a:t>к</a:t>
            </a:r>
            <a:r>
              <a:rPr lang="ru-RU" sz="3600" b="1" dirty="0">
                <a:solidFill>
                  <a:srgbClr val="FFFF00"/>
                </a:solidFill>
              </a:rPr>
              <a:t>т</a:t>
            </a:r>
            <a:r>
              <a:rPr lang="ru-RU" sz="3600" b="1" dirty="0">
                <a:solidFill>
                  <a:srgbClr val="FF0000"/>
                </a:solidFill>
              </a:rPr>
              <a:t>о</a:t>
            </a:r>
            <a:r>
              <a:rPr lang="ru-RU" sz="3600" b="1" dirty="0">
                <a:solidFill>
                  <a:srgbClr val="002060"/>
                </a:solidFill>
              </a:rPr>
              <a:t>р</a:t>
            </a:r>
            <a:r>
              <a:rPr lang="ru-RU" sz="3600" b="1" dirty="0">
                <a:solidFill>
                  <a:schemeClr val="bg2">
                    <a:lumMod val="75000"/>
                  </a:schemeClr>
                </a:solidFill>
              </a:rPr>
              <a:t>и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н</a:t>
            </a:r>
            <a:r>
              <a:rPr lang="ru-RU" sz="3600" b="1" dirty="0">
                <a:solidFill>
                  <a:srgbClr val="002060"/>
                </a:solidFill>
              </a:rPr>
              <a:t>а </a:t>
            </a:r>
            <a:r>
              <a:rPr lang="ru-RU" sz="3600" b="1" dirty="0">
                <a:solidFill>
                  <a:srgbClr val="FFFF00"/>
                </a:solidFill>
              </a:rPr>
              <a:t>д</a:t>
            </a:r>
            <a:r>
              <a:rPr lang="ru-RU" sz="3600" b="1" dirty="0">
                <a:solidFill>
                  <a:srgbClr val="002060"/>
                </a:solidFill>
              </a:rPr>
              <a:t>л</a:t>
            </a: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>я </a:t>
            </a:r>
            <a:r>
              <a:rPr lang="ru-RU" sz="3600" b="1" dirty="0">
                <a:solidFill>
                  <a:srgbClr val="FF0000"/>
                </a:solidFill>
              </a:rPr>
              <a:t>д</a:t>
            </a:r>
            <a:r>
              <a:rPr lang="ru-RU" sz="3600" b="1" dirty="0">
                <a:solidFill>
                  <a:srgbClr val="FFFF00"/>
                </a:solidFill>
              </a:rPr>
              <a:t>е</a:t>
            </a:r>
            <a:r>
              <a:rPr lang="ru-RU" sz="3600" b="1" dirty="0">
                <a:solidFill>
                  <a:schemeClr val="bg2">
                    <a:lumMod val="75000"/>
                  </a:schemeClr>
                </a:solidFill>
              </a:rPr>
              <a:t>т</a:t>
            </a:r>
            <a:r>
              <a:rPr lang="ru-RU" sz="3600" b="1" dirty="0">
                <a:solidFill>
                  <a:srgbClr val="00B050"/>
                </a:solidFill>
              </a:rPr>
              <a:t>е</a:t>
            </a:r>
            <a:r>
              <a:rPr lang="ru-RU" sz="3600" b="1" dirty="0">
                <a:solidFill>
                  <a:srgbClr val="002060"/>
                </a:solidFill>
              </a:rPr>
              <a:t>й</a:t>
            </a:r>
          </a:p>
          <a:p>
            <a:pPr algn="ctr"/>
            <a:r>
              <a:rPr lang="ru-RU" sz="3600" b="1" dirty="0">
                <a:solidFill>
                  <a:srgbClr val="00B050"/>
                </a:solidFill>
              </a:rPr>
              <a:t>г</a:t>
            </a:r>
            <a:r>
              <a:rPr lang="ru-RU" sz="3600" b="1" dirty="0">
                <a:solidFill>
                  <a:schemeClr val="bg2">
                    <a:lumMod val="75000"/>
                  </a:schemeClr>
                </a:solidFill>
              </a:rPr>
              <a:t>р</a:t>
            </a:r>
            <a:r>
              <a:rPr lang="ru-RU" sz="3600" b="1" dirty="0">
                <a:solidFill>
                  <a:srgbClr val="002060"/>
                </a:solidFill>
              </a:rPr>
              <a:t>. </a:t>
            </a:r>
            <a:r>
              <a:rPr lang="ru-RU" sz="3600" b="1" dirty="0">
                <a:solidFill>
                  <a:srgbClr val="FFFF00"/>
                </a:solidFill>
              </a:rPr>
              <a:t>«Солнышко»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A011F8-4FB0-4758-B04B-5B98CC981500}"/>
              </a:ext>
            </a:extLst>
          </p:cNvPr>
          <p:cNvSpPr txBox="1"/>
          <p:nvPr/>
        </p:nvSpPr>
        <p:spPr>
          <a:xfrm>
            <a:off x="1459862" y="2274838"/>
            <a:ext cx="90284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i="1" dirty="0">
                <a:solidFill>
                  <a:srgbClr val="FFFF00"/>
                </a:solidFill>
              </a:rPr>
              <a:t>«Путешествие по сказкам</a:t>
            </a:r>
          </a:p>
          <a:p>
            <a:pPr algn="ctr"/>
            <a:r>
              <a:rPr lang="ru-RU" sz="5400" b="1" i="1" dirty="0">
                <a:solidFill>
                  <a:srgbClr val="FFFF00"/>
                </a:solidFill>
              </a:rPr>
              <a:t> К. И. Чуковского»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522347-8C80-4F60-9B44-2B2BAEF6F128}"/>
              </a:ext>
            </a:extLst>
          </p:cNvPr>
          <p:cNvSpPr txBox="1"/>
          <p:nvPr/>
        </p:nvSpPr>
        <p:spPr>
          <a:xfrm>
            <a:off x="2937136" y="5074250"/>
            <a:ext cx="5856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Подготовила учитель-дефектолог Савельева В. В.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CC6880-FD46-468E-A87B-3387E9AEE73D}"/>
              </a:ext>
            </a:extLst>
          </p:cNvPr>
          <p:cNvSpPr txBox="1"/>
          <p:nvPr/>
        </p:nvSpPr>
        <p:spPr>
          <a:xfrm>
            <a:off x="3339097" y="34051"/>
            <a:ext cx="5724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12 компенсирующего вида»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Гатчина</a:t>
            </a:r>
          </a:p>
        </p:txBody>
      </p:sp>
    </p:spTree>
    <p:extLst>
      <p:ext uri="{BB962C8B-B14F-4D97-AF65-F5344CB8AC3E}">
        <p14:creationId xmlns:p14="http://schemas.microsoft.com/office/powerpoint/2010/main" xmlns="" val="22600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CF82C0E-0225-473B-A028-72F140FED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1887858"/>
            <a:ext cx="3864693" cy="4970142"/>
          </a:xfrm>
          <a:prstGeom prst="rect">
            <a:avLst/>
          </a:prstGeom>
        </p:spPr>
      </p:pic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xmlns="" id="{235D146F-66CD-4FD6-B68A-8C8BA20D8D0D}"/>
              </a:ext>
            </a:extLst>
          </p:cNvPr>
          <p:cNvSpPr/>
          <p:nvPr/>
        </p:nvSpPr>
        <p:spPr>
          <a:xfrm>
            <a:off x="6294268" y="461639"/>
            <a:ext cx="4465468" cy="3355760"/>
          </a:xfrm>
          <a:prstGeom prst="cloudCallout">
            <a:avLst>
              <a:gd name="adj1" fmla="val -116857"/>
              <a:gd name="adj2" fmla="val 36839"/>
            </a:avLst>
          </a:prstGeom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-В какой сказке все наоборот?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94A6D04-6C33-4E36-AE43-E9434F7C5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4693" y="119386"/>
            <a:ext cx="7827198" cy="64268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301699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CF82C0E-0225-473B-A028-72F140FED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4852" y="1793967"/>
            <a:ext cx="3850002" cy="4970142"/>
          </a:xfrm>
          <a:prstGeom prst="rect">
            <a:avLst/>
          </a:prstGeom>
        </p:spPr>
      </p:pic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xmlns="" id="{235D146F-66CD-4FD6-B68A-8C8BA20D8D0D}"/>
              </a:ext>
            </a:extLst>
          </p:cNvPr>
          <p:cNvSpPr/>
          <p:nvPr/>
        </p:nvSpPr>
        <p:spPr>
          <a:xfrm flipH="1">
            <a:off x="488272" y="1038687"/>
            <a:ext cx="4527612" cy="3355760"/>
          </a:xfrm>
          <a:prstGeom prst="cloudCallout">
            <a:avLst>
              <a:gd name="adj1" fmla="val -116857"/>
              <a:gd name="adj2" fmla="val 36839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Что просили животные в сказке «Телефон» (Слон - шоколад, крокодил - калоши, зайчатки - перчатки, мартышки - книжки</a:t>
            </a:r>
            <a:r>
              <a:rPr lang="ru-RU" sz="200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459338DA-2BE3-45C4-AF9A-342931F94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44" r="1797" b="7222"/>
          <a:stretch/>
        </p:blipFill>
        <p:spPr bwMode="auto">
          <a:xfrm>
            <a:off x="-46250" y="-63461"/>
            <a:ext cx="3850002" cy="43812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B925EC6A-89BD-4100-AA86-B4815B58A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665" y="3106215"/>
            <a:ext cx="4608989" cy="38606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E14BC06B-8476-4207-AB50-6BA6238AD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2" t="5014" r="53976" b="22171"/>
          <a:stretch/>
        </p:blipFill>
        <p:spPr bwMode="auto">
          <a:xfrm>
            <a:off x="4092607" y="-188650"/>
            <a:ext cx="4190260" cy="409898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xmlns="" id="{E94FA8D5-FFE8-461F-87E3-9F2A04C1B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77" t="6275" r="2621" b="19130"/>
          <a:stretch/>
        </p:blipFill>
        <p:spPr bwMode="auto">
          <a:xfrm>
            <a:off x="6639348" y="2776632"/>
            <a:ext cx="4438836" cy="41991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922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9A622B1-6082-4B07-BE99-37D414546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1623" y="-129501"/>
            <a:ext cx="6288751" cy="6987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372147-200B-486A-AAD4-508A48311800}"/>
              </a:ext>
            </a:extLst>
          </p:cNvPr>
          <p:cNvSpPr txBox="1"/>
          <p:nvPr/>
        </p:nvSpPr>
        <p:spPr>
          <a:xfrm>
            <a:off x="3607756" y="-24726"/>
            <a:ext cx="573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ru-RU" sz="7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4" name="Рисунок 13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C1BC14D-A2FA-435A-8EE5-3B9BFA467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2604949"/>
            <a:ext cx="3307096" cy="4253051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3FF86685-8B1B-44B5-A31C-B04CCC295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85" b="7597"/>
          <a:stretch/>
        </p:blipFill>
        <p:spPr bwMode="auto">
          <a:xfrm>
            <a:off x="3710268" y="954286"/>
            <a:ext cx="4771463" cy="51357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FB84FA-F5FC-4BAD-BB50-A43B89734CDD}"/>
              </a:ext>
            </a:extLst>
          </p:cNvPr>
          <p:cNvSpPr txBox="1"/>
          <p:nvPr/>
        </p:nvSpPr>
        <p:spPr>
          <a:xfrm>
            <a:off x="4988643" y="252272"/>
            <a:ext cx="2383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ЗАГАДКИ</a:t>
            </a:r>
          </a:p>
        </p:txBody>
      </p:sp>
    </p:spTree>
    <p:extLst>
      <p:ext uri="{BB962C8B-B14F-4D97-AF65-F5344CB8AC3E}">
        <p14:creationId xmlns:p14="http://schemas.microsoft.com/office/powerpoint/2010/main" xmlns="" val="150836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6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271C743-BAA6-409A-93AD-A7EE8CD55C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624" y="643467"/>
            <a:ext cx="2661992" cy="24756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желтый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B45E457-34DC-49B5-ADD8-5191FB1AD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01" r="21086"/>
          <a:stretch/>
        </p:blipFill>
        <p:spPr>
          <a:xfrm>
            <a:off x="9114603" y="650497"/>
            <a:ext cx="1650732" cy="246862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перчаточные изделия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00DDE1E2-6B0C-4888-AFD2-6DA8E7E04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4413" y="3748194"/>
            <a:ext cx="2181214" cy="247163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C1BC14D-A2FA-435A-8EE5-3B9BFA467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1676" y="1587790"/>
            <a:ext cx="3252903" cy="369648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4FFA271-A10A-4AC3-8F06-E3313A197A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0C60C58-61FD-4DB7-96DC-CDBD9C6E8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3518" y="3844942"/>
            <a:ext cx="3252903" cy="22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384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9A622B1-6082-4B07-BE99-37D414546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3523" y="-104775"/>
            <a:ext cx="6288751" cy="69875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C1BC14D-A2FA-435A-8EE5-3B9BFA467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2604949"/>
            <a:ext cx="3307096" cy="4253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9F7438-4D47-4661-9F33-A2267D5B6195}"/>
              </a:ext>
            </a:extLst>
          </p:cNvPr>
          <p:cNvSpPr txBox="1"/>
          <p:nvPr/>
        </p:nvSpPr>
        <p:spPr>
          <a:xfrm>
            <a:off x="3714750" y="0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390AFE-5FB3-4910-8949-27E8352F0A40}"/>
              </a:ext>
            </a:extLst>
          </p:cNvPr>
          <p:cNvSpPr txBox="1"/>
          <p:nvPr/>
        </p:nvSpPr>
        <p:spPr>
          <a:xfrm>
            <a:off x="4807336" y="266330"/>
            <a:ext cx="3013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</a:rPr>
              <a:t>РОМАШКА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E3C2FDF6-80B0-437A-8B21-1067184D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5" y="832350"/>
            <a:ext cx="4466239" cy="530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06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9A622B1-6082-4B07-BE99-37D414546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3523" y="-104775"/>
            <a:ext cx="6288751" cy="69875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C1BC14D-A2FA-435A-8EE5-3B9BFA467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6202" y="2516172"/>
            <a:ext cx="3140441" cy="4253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7539C4-4F30-4A71-B100-588224B095DD}"/>
              </a:ext>
            </a:extLst>
          </p:cNvPr>
          <p:cNvSpPr txBox="1"/>
          <p:nvPr/>
        </p:nvSpPr>
        <p:spPr>
          <a:xfrm>
            <a:off x="3538676" y="95250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FC1024-A804-4D5D-9251-78E376A0FC69}"/>
              </a:ext>
            </a:extLst>
          </p:cNvPr>
          <p:cNvSpPr txBox="1"/>
          <p:nvPr/>
        </p:nvSpPr>
        <p:spPr>
          <a:xfrm>
            <a:off x="4069591" y="202972"/>
            <a:ext cx="504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«Доскажи словечко»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1FD30B-E63A-4ACB-9875-2A61B257C891}"/>
              </a:ext>
            </a:extLst>
          </p:cNvPr>
          <p:cNvSpPr txBox="1"/>
          <p:nvPr/>
        </p:nvSpPr>
        <p:spPr>
          <a:xfrm>
            <a:off x="3294506" y="755849"/>
            <a:ext cx="5910977" cy="6270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17220" indent="-342900">
              <a:lnSpc>
                <a:spcPct val="107000"/>
              </a:lnSpc>
              <a:buAutoNum type="arabicPeriod"/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«Ох, нелегкая эта работа» </a:t>
            </a: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(из болота тащить бегемота) «Телефон»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«Всех излечит, исцелит» </a:t>
            </a: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(Добрый доктор Айболит) «Айболит» 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«Ехали медведи на велосипеде»</a:t>
            </a: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(а за ними кот задом наперед) «</a:t>
            </a:r>
            <a:r>
              <a:rPr lang="ru-RU" sz="1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Тараканище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«И сейчас же брюки, брюки» </a:t>
            </a: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(так и прыгнули мне в руки) «Мойдодыр» </a:t>
            </a: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«Свинки замяукали – мяу – мяу, </a:t>
            </a: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Кошечки»(захрюкали - хрю- хрю) «Путаница».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«Скачет сито по полям» </a:t>
            </a: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 корыто по лугам) «</a:t>
            </a:r>
            <a:r>
              <a:rPr lang="ru-RU" sz="1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Федорино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горе» 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«В Африке разбойник, В Африке злодей, </a:t>
            </a: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Африке ужасный» (Бармалей) «Бармалей» 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«Веселится народ- Муха замуж идёт </a:t>
            </a: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лихого, удалого Молодого (комара) «Муха – Цокотуха». 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«Солнце по небу гуляло И за тучку забежало. </a:t>
            </a: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Глянул заинька в окно, Стало заиньке… (темно) </a:t>
            </a: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«Краденое солнце». 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«Вдруг из подворотни - Страшный великан, </a:t>
            </a:r>
          </a:p>
          <a:p>
            <a:pPr marL="274320">
              <a:lnSpc>
                <a:spcPct val="107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Рыжий и усатый … (таракан) «</a:t>
            </a:r>
            <a:r>
              <a:rPr lang="ru-RU" sz="1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Тараканище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/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30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9A622B1-6082-4B07-BE99-37D414546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1624" y="-160279"/>
            <a:ext cx="6288751" cy="69875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C1BC14D-A2FA-435A-8EE5-3B9BFA467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2604949"/>
            <a:ext cx="3307096" cy="4253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3DA761-583B-4F35-8F3F-DD435C6E3172}"/>
              </a:ext>
            </a:extLst>
          </p:cNvPr>
          <p:cNvSpPr txBox="1"/>
          <p:nvPr/>
        </p:nvSpPr>
        <p:spPr>
          <a:xfrm>
            <a:off x="3411844" y="30778"/>
            <a:ext cx="457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DEC621-2968-4A66-80B8-9513B8A8CE46}"/>
              </a:ext>
            </a:extLst>
          </p:cNvPr>
          <p:cNvSpPr txBox="1"/>
          <p:nvPr/>
        </p:nvSpPr>
        <p:spPr>
          <a:xfrm>
            <a:off x="3963502" y="30778"/>
            <a:ext cx="49532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Посылка с потерянными </a:t>
            </a:r>
          </a:p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730841-E981-4C5C-9CB4-BD2A3C72F266}"/>
              </a:ext>
            </a:extLst>
          </p:cNvPr>
          <p:cNvSpPr txBox="1"/>
          <p:nvPr/>
        </p:nvSpPr>
        <p:spPr>
          <a:xfrm>
            <a:off x="4115223" y="1661933"/>
            <a:ext cx="3766244" cy="283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посылке находятся разные вещи их кто-то потерял. Помогите найти их владельца, вспомните сказку и строчки, в которых говорится о предмете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7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C1BC14D-A2FA-435A-8EE5-3B9BFA4676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75670" y="3209875"/>
            <a:ext cx="2829271" cy="36385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2AA0EF-B8F9-4E28-9F0D-9DBBE6142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3789" y="3967742"/>
            <a:ext cx="2899205" cy="2268942"/>
          </a:xfrm>
          <a:prstGeom prst="rect">
            <a:avLst/>
          </a:prstGeom>
        </p:spPr>
      </p:pic>
      <p:pic>
        <p:nvPicPr>
          <p:cNvPr id="4" name="Рисунок 3" descr="Изображение выглядит как воздушный шар, легкий, воздушное суд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34759790-EC2D-4F58-B2B6-B8B0FB96C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1472" y="342100"/>
            <a:ext cx="1695686" cy="22062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98F1C83-119A-445F-A383-C38271C85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038" y="1681256"/>
            <a:ext cx="1695686" cy="128094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C9D3AC3A-091E-406C-B309-546B970686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6262" y="3584093"/>
            <a:ext cx="1981239" cy="198123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утляр, аксессуар, оранжев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123594F-477D-47DE-8F59-23694B467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24194" y="498756"/>
            <a:ext cx="1984136" cy="198413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утренний, чашка, кухонная посуда, дуршлаг&#10;&#10;Автоматически созданное описание">
            <a:extLst>
              <a:ext uri="{FF2B5EF4-FFF2-40B4-BE49-F238E27FC236}">
                <a16:creationId xmlns:a16="http://schemas.microsoft.com/office/drawing/2014/main" xmlns="" id="{1A21BDD9-31FE-4631-8730-57E59F8C4B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0197" y="636148"/>
            <a:ext cx="1937854" cy="136812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моне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37B1B13-9A49-492D-8F94-3538BB4E09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0188" y="2288620"/>
            <a:ext cx="1676957" cy="167695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ерчаточны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9DC6998A-E59B-4E08-B705-CB2A9D316D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209" y="975145"/>
            <a:ext cx="1811606" cy="14253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39AED51-A71B-41CA-8777-8847D8C088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1855" y="608652"/>
            <a:ext cx="1854782" cy="8655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439CE2E-D0EE-4C00-8BCA-095CA3D6C17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33"/>
          <a:stretch/>
        </p:blipFill>
        <p:spPr>
          <a:xfrm>
            <a:off x="2901173" y="872284"/>
            <a:ext cx="1180031" cy="117765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59FA263-4ED5-405D-861B-24FD7ED032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7520" y="2120758"/>
            <a:ext cx="5329397" cy="473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706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29063 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5648 L 0.29323 -0.306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4.44444E-6 L 0.22955 -0.56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-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832 -0.489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-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1693 -0.44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-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15742 -0.494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22825 -0.471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-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43711 -0.4643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62" y="-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3142 -0.0724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25794 0.0912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C1BC14D-A2FA-435A-8EE5-3B9BFA467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185" y="2391885"/>
            <a:ext cx="3500625" cy="4253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B87D42-C897-4ABE-8B0C-E6DBFE7DAC82}"/>
              </a:ext>
            </a:extLst>
          </p:cNvPr>
          <p:cNvSpPr txBox="1"/>
          <p:nvPr/>
        </p:nvSpPr>
        <p:spPr>
          <a:xfrm>
            <a:off x="707245" y="4222630"/>
            <a:ext cx="1056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6E17D7-834D-4CC2-93BA-F6E7BF48E59B}"/>
              </a:ext>
            </a:extLst>
          </p:cNvPr>
          <p:cNvSpPr txBox="1"/>
          <p:nvPr/>
        </p:nvSpPr>
        <p:spPr>
          <a:xfrm>
            <a:off x="1491449" y="1708318"/>
            <a:ext cx="82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D9B970-379A-4450-A4AB-A75BCE14D939}"/>
              </a:ext>
            </a:extLst>
          </p:cNvPr>
          <p:cNvSpPr txBox="1"/>
          <p:nvPr/>
        </p:nvSpPr>
        <p:spPr>
          <a:xfrm>
            <a:off x="3087247" y="507988"/>
            <a:ext cx="713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B1518B-EE9D-486C-A1E4-52A9019B7D1B}"/>
              </a:ext>
            </a:extLst>
          </p:cNvPr>
          <p:cNvSpPr txBox="1"/>
          <p:nvPr/>
        </p:nvSpPr>
        <p:spPr>
          <a:xfrm>
            <a:off x="5498935" y="102145"/>
            <a:ext cx="807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C04BEA-5851-477A-9823-38C7114247C5}"/>
              </a:ext>
            </a:extLst>
          </p:cNvPr>
          <p:cNvSpPr txBox="1"/>
          <p:nvPr/>
        </p:nvSpPr>
        <p:spPr>
          <a:xfrm>
            <a:off x="7831592" y="507987"/>
            <a:ext cx="814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93A55A-BB27-41ED-9726-9FB573A04C1C}"/>
              </a:ext>
            </a:extLst>
          </p:cNvPr>
          <p:cNvSpPr txBox="1"/>
          <p:nvPr/>
        </p:nvSpPr>
        <p:spPr>
          <a:xfrm>
            <a:off x="9618219" y="1708317"/>
            <a:ext cx="902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9F9EA4-F47C-49EC-BDBB-BD6EE7C44C3C}"/>
              </a:ext>
            </a:extLst>
          </p:cNvPr>
          <p:cNvSpPr txBox="1"/>
          <p:nvPr/>
        </p:nvSpPr>
        <p:spPr>
          <a:xfrm>
            <a:off x="10469734" y="4283158"/>
            <a:ext cx="1091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</p:spTree>
    <p:extLst>
      <p:ext uri="{BB962C8B-B14F-4D97-AF65-F5344CB8AC3E}">
        <p14:creationId xmlns:p14="http://schemas.microsoft.com/office/powerpoint/2010/main" xmlns="" val="2059505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AF4AFF83-DD82-4E5E-8AFE-02C38CAD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9" y="3595456"/>
            <a:ext cx="2120488" cy="31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7E0B126-B997-40AE-948C-BD9DA6BF81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65" b="23348"/>
          <a:stretch/>
        </p:blipFill>
        <p:spPr>
          <a:xfrm>
            <a:off x="9453055" y="4261250"/>
            <a:ext cx="2540347" cy="25149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48F0156-CEEF-48FA-B853-F82CFB214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0186" y="4689165"/>
            <a:ext cx="585925" cy="62460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FBED7F1-C009-4414-895B-BA281FB50F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165" y="81532"/>
            <a:ext cx="585925" cy="62460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E77D4E1-7552-4F92-A683-FD563260E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9668" y="74094"/>
            <a:ext cx="585925" cy="62460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0E329A7-C48B-4A38-A7C4-5193F127B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8371" y="103097"/>
            <a:ext cx="585925" cy="62460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6175540-B078-4CAF-94D2-F28A1930B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5960" y="103097"/>
            <a:ext cx="585925" cy="62460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CB87B31-7DD0-47C2-9375-B3CBA5645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8745" y="103097"/>
            <a:ext cx="585925" cy="62460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3ADE9375-494B-4B47-9681-A6CD8C0D92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9179" y="81532"/>
            <a:ext cx="585925" cy="62460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B3E03A1-D3B2-49AC-B605-6B57B8F9F8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8297" y="103097"/>
            <a:ext cx="585925" cy="6246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2C34492E-B0AB-413C-9EA6-F3822F3E4D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5855" y="103097"/>
            <a:ext cx="585925" cy="62460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1E04D11-349B-449B-8B9C-5D3610363B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9043" y="77723"/>
            <a:ext cx="601328" cy="64102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7426EC16-A594-4504-AD40-0FAEDE105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6601" y="74094"/>
            <a:ext cx="585925" cy="62460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52B603F4-3395-443B-86F9-81502362C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5450" y="4739775"/>
            <a:ext cx="585925" cy="62460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D8B73E20-7C90-4C1F-85A0-C4324595E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321" y="4969651"/>
            <a:ext cx="585925" cy="62460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16DD3ED2-B937-4263-B80C-63F0AAC554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3210" y="3663269"/>
            <a:ext cx="585925" cy="62460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65DFD53B-480C-4C4B-9442-F98AFBCCD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6892" y="3794523"/>
            <a:ext cx="585925" cy="62460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224B4969-0CD7-4676-A6B6-0FDBD6729E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5686" y="4752005"/>
            <a:ext cx="585925" cy="6246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B6E9BF68-FDA8-4554-9CFC-90636F9681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9591" y="4662075"/>
            <a:ext cx="585925" cy="62460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9A2368F4-2AD6-41EE-82D5-F16CC5777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844" y="4126139"/>
            <a:ext cx="585925" cy="62460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59762282-6239-4D94-9FF6-0B938BCDE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1676" y="4164037"/>
            <a:ext cx="585925" cy="624606"/>
          </a:xfrm>
          <a:prstGeom prst="rect">
            <a:avLst/>
          </a:prstGeom>
          <a:noFill/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4DCAB29F-7F64-4474-BADA-DE10EB46B4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8807" y="4574153"/>
            <a:ext cx="585925" cy="62460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36C1227-084B-4A6B-8FD0-74205EA71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684" y="1605286"/>
            <a:ext cx="7882545" cy="522699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073C4B62-9F73-4088-97BE-71A19AB02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8101" y="4482634"/>
            <a:ext cx="585925" cy="62460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16F4895-E7A2-4BDA-A099-3E815686C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4294" y="4299754"/>
            <a:ext cx="585925" cy="62460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CC75514D-216C-49F0-906F-334C83432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3130" y="4482634"/>
            <a:ext cx="585925" cy="62460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0B44FEEB-9529-48E5-8556-CB146E6BD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4032" y="4067233"/>
            <a:ext cx="585925" cy="62460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9606149-8097-4768-B99D-CAA15444C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0139" y="4039097"/>
            <a:ext cx="585925" cy="62460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E75443D6-AB85-43CC-872C-88A352CBD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5441" y="5327499"/>
            <a:ext cx="585925" cy="62460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50CEC949-D970-4798-94F4-24379A300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4851" y="4855024"/>
            <a:ext cx="585925" cy="62460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43811999-F87F-4073-8BE5-1D9BA3495B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3598" y="4978720"/>
            <a:ext cx="585925" cy="62460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2AC85FEB-CBF3-4726-B507-917193C28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4076" y="4731881"/>
            <a:ext cx="585925" cy="62460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2178604F-E0DE-4142-B53E-80A3DCDBB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0621" y="4647652"/>
            <a:ext cx="585925" cy="62460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B7878265-E7E2-4932-AADB-B072D11A4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7742" y="3107716"/>
            <a:ext cx="585925" cy="6246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5C7A033B-2081-473B-9193-A0E494353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5656" y="3719185"/>
            <a:ext cx="585925" cy="62460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4578A8AC-5E05-4838-AE95-68155C2BF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9181" y="3729608"/>
            <a:ext cx="585925" cy="62460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9D32335A-7CED-448C-AA0A-EB287DC101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9476" y="4229461"/>
            <a:ext cx="585925" cy="62460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F8A5862B-7AF1-4809-AB97-941BE6D8A9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5073" y="4254697"/>
            <a:ext cx="585925" cy="624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D161B1C5-D9DB-4DFE-A387-BE507C4CA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4225" y="4067577"/>
            <a:ext cx="585925" cy="62460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4BA778E7-7D2B-450B-9D15-1C2B618077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7129" y="4416012"/>
            <a:ext cx="585925" cy="62460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AD3902D2-5270-4C50-8B96-83304C3C9D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5297" y="4475540"/>
            <a:ext cx="585925" cy="62460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CFE08FF6-5033-4FBD-A67D-E65C894C6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5348" y="3549505"/>
            <a:ext cx="585925" cy="62460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0EA0F75D-6ED4-4408-814D-0B969EFC3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0938" y="4430101"/>
            <a:ext cx="585925" cy="6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204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AF4AFF83-DD82-4E5E-8AFE-02C38CAD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40" y="681893"/>
            <a:ext cx="3078886" cy="461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7E0B126-B997-40AE-948C-BD9DA6BF8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65" b="23348"/>
          <a:stretch/>
        </p:blipFill>
        <p:spPr>
          <a:xfrm>
            <a:off x="8155582" y="1188720"/>
            <a:ext cx="4066258" cy="4025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690A8A-8E26-42A0-B035-DE20AE31CDC4}"/>
              </a:ext>
            </a:extLst>
          </p:cNvPr>
          <p:cNvSpPr txBox="1"/>
          <p:nvPr/>
        </p:nvSpPr>
        <p:spPr>
          <a:xfrm>
            <a:off x="4886960" y="97118"/>
            <a:ext cx="2047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Команды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D97344AC-2EE5-477D-9001-3E8BF22E882D}"/>
              </a:ext>
            </a:extLst>
          </p:cNvPr>
          <p:cNvCxnSpPr>
            <a:cxnSpLocks/>
          </p:cNvCxnSpPr>
          <p:nvPr/>
        </p:nvCxnSpPr>
        <p:spPr>
          <a:xfrm flipH="1">
            <a:off x="2945204" y="1188720"/>
            <a:ext cx="2856156" cy="201168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8F60AEB5-ADE6-4119-AC52-DBCA8C7AA24B}"/>
              </a:ext>
            </a:extLst>
          </p:cNvPr>
          <p:cNvCxnSpPr>
            <a:cxnSpLocks/>
          </p:cNvCxnSpPr>
          <p:nvPr/>
        </p:nvCxnSpPr>
        <p:spPr>
          <a:xfrm>
            <a:off x="5801360" y="1188720"/>
            <a:ext cx="2712720" cy="213360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D3A8C5-4F7D-4C2F-A69C-93E87C265AFC}"/>
              </a:ext>
            </a:extLst>
          </p:cNvPr>
          <p:cNvSpPr txBox="1"/>
          <p:nvPr/>
        </p:nvSpPr>
        <p:spPr>
          <a:xfrm>
            <a:off x="295822" y="5709571"/>
            <a:ext cx="3015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Айболиты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D6DE999-B2C9-4B43-A8C4-0F083FE33528}"/>
              </a:ext>
            </a:extLst>
          </p:cNvPr>
          <p:cNvSpPr txBox="1"/>
          <p:nvPr/>
        </p:nvSpPr>
        <p:spPr>
          <a:xfrm>
            <a:off x="8708107" y="5642501"/>
            <a:ext cx="2693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Бармалеи</a:t>
            </a:r>
          </a:p>
        </p:txBody>
      </p:sp>
    </p:spTree>
    <p:extLst>
      <p:ext uri="{BB962C8B-B14F-4D97-AF65-F5344CB8AC3E}">
        <p14:creationId xmlns:p14="http://schemas.microsoft.com/office/powerpoint/2010/main" xmlns="" val="22400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C1BC14D-A2FA-435A-8EE5-3B9BFA4676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6218" y="5368008"/>
            <a:ext cx="1194708" cy="1451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B87D42-C897-4ABE-8B0C-E6DBFE7DAC82}"/>
              </a:ext>
            </a:extLst>
          </p:cNvPr>
          <p:cNvSpPr txBox="1"/>
          <p:nvPr/>
        </p:nvSpPr>
        <p:spPr>
          <a:xfrm>
            <a:off x="1360274" y="1747749"/>
            <a:ext cx="695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6E17D7-834D-4CC2-93BA-F6E7BF48E59B}"/>
              </a:ext>
            </a:extLst>
          </p:cNvPr>
          <p:cNvSpPr txBox="1"/>
          <p:nvPr/>
        </p:nvSpPr>
        <p:spPr>
          <a:xfrm>
            <a:off x="2257642" y="721168"/>
            <a:ext cx="823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D9B970-379A-4450-A4AB-A75BCE14D939}"/>
              </a:ext>
            </a:extLst>
          </p:cNvPr>
          <p:cNvSpPr txBox="1"/>
          <p:nvPr/>
        </p:nvSpPr>
        <p:spPr>
          <a:xfrm>
            <a:off x="3480635" y="325072"/>
            <a:ext cx="713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B1518B-EE9D-486C-A1E4-52A9019B7D1B}"/>
              </a:ext>
            </a:extLst>
          </p:cNvPr>
          <p:cNvSpPr txBox="1"/>
          <p:nvPr/>
        </p:nvSpPr>
        <p:spPr>
          <a:xfrm>
            <a:off x="4864842" y="0"/>
            <a:ext cx="807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C04BEA-5851-477A-9823-38C7114247C5}"/>
              </a:ext>
            </a:extLst>
          </p:cNvPr>
          <p:cNvSpPr txBox="1"/>
          <p:nvPr/>
        </p:nvSpPr>
        <p:spPr>
          <a:xfrm>
            <a:off x="6221838" y="0"/>
            <a:ext cx="814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93A55A-BB27-41ED-9726-9FB573A04C1C}"/>
              </a:ext>
            </a:extLst>
          </p:cNvPr>
          <p:cNvSpPr txBox="1"/>
          <p:nvPr/>
        </p:nvSpPr>
        <p:spPr>
          <a:xfrm>
            <a:off x="7572521" y="366061"/>
            <a:ext cx="96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9F9EA4-F47C-49EC-BDBB-BD6EE7C44C3C}"/>
              </a:ext>
            </a:extLst>
          </p:cNvPr>
          <p:cNvSpPr txBox="1"/>
          <p:nvPr/>
        </p:nvSpPr>
        <p:spPr>
          <a:xfrm>
            <a:off x="8607066" y="934115"/>
            <a:ext cx="585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891E76-9597-413C-8DC2-1FD562BDC7ED}"/>
              </a:ext>
            </a:extLst>
          </p:cNvPr>
          <p:cNvSpPr txBox="1"/>
          <p:nvPr/>
        </p:nvSpPr>
        <p:spPr>
          <a:xfrm>
            <a:off x="9632272" y="1708318"/>
            <a:ext cx="8515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B09D93-0F70-45ED-9822-56D2FEBCDEF7}"/>
              </a:ext>
            </a:extLst>
          </p:cNvPr>
          <p:cNvSpPr txBox="1"/>
          <p:nvPr/>
        </p:nvSpPr>
        <p:spPr>
          <a:xfrm>
            <a:off x="1324994" y="1481734"/>
            <a:ext cx="903843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ДРУЖБА</a:t>
            </a:r>
          </a:p>
          <a:p>
            <a:pPr algn="ctr"/>
            <a:r>
              <a:rPr lang="ru-RU" sz="6600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600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СКАЗКАМ </a:t>
            </a:r>
          </a:p>
          <a:p>
            <a:pPr algn="ctr"/>
            <a:r>
              <a:rPr lang="ru-RU" sz="6600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И. ЧУКОВСКОГО</a:t>
            </a:r>
          </a:p>
        </p:txBody>
      </p:sp>
    </p:spTree>
    <p:extLst>
      <p:ext uri="{BB962C8B-B14F-4D97-AF65-F5344CB8AC3E}">
        <p14:creationId xmlns:p14="http://schemas.microsoft.com/office/powerpoint/2010/main" xmlns="" val="229155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FE3D712-F66C-4288-A5E6-C6B7146DF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32463" y="995549"/>
            <a:ext cx="4690369" cy="60319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F89F834-7A17-48BE-AB21-E8A6B305C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8634" y="359854"/>
            <a:ext cx="2733419" cy="1405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D13AB6D-2121-477E-9F30-E18D4612D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487358">
            <a:off x="4865780" y="4438795"/>
            <a:ext cx="2733419" cy="14054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AFC598D-E70A-4A99-809F-11DA7C47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895298">
            <a:off x="8491237" y="4262004"/>
            <a:ext cx="2733419" cy="14054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6A68F16-E8E8-46EE-90AF-96F4ABE27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945799">
            <a:off x="8945496" y="540220"/>
            <a:ext cx="2733419" cy="140543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479EF12-25F8-4723-A815-E339677C9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53650">
            <a:off x="6160168" y="1868039"/>
            <a:ext cx="2733419" cy="14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063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7FA9D2-C909-4B66-A645-783A207B7205}"/>
              </a:ext>
            </a:extLst>
          </p:cNvPr>
          <p:cNvSpPr txBox="1"/>
          <p:nvPr/>
        </p:nvSpPr>
        <p:spPr>
          <a:xfrm>
            <a:off x="4965309" y="388534"/>
            <a:ext cx="2557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РАЗМИНКА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9A622B1-6082-4B07-BE99-37D414546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1541" y="0"/>
            <a:ext cx="61722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372147-200B-486A-AAD4-508A48311800}"/>
              </a:ext>
            </a:extLst>
          </p:cNvPr>
          <p:cNvSpPr txBox="1"/>
          <p:nvPr/>
        </p:nvSpPr>
        <p:spPr>
          <a:xfrm>
            <a:off x="3512877" y="133350"/>
            <a:ext cx="508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4" name="Рисунок 13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C1BC14D-A2FA-435A-8EE5-3B9BFA467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2604949"/>
            <a:ext cx="3307096" cy="42530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2A3EF9-C11E-4A19-ACD6-314A012B7AA4}"/>
              </a:ext>
            </a:extLst>
          </p:cNvPr>
          <p:cNvSpPr txBox="1"/>
          <p:nvPr/>
        </p:nvSpPr>
        <p:spPr>
          <a:xfrm>
            <a:off x="3358609" y="1735266"/>
            <a:ext cx="563513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Недалеко от Москвы, в поселке Переделкино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небольшом доме много лет жил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высокий седой человек,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которого знали все дети страны.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 родился 31 марта 1882 года.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Если бы он был жив, </a:t>
            </a: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 ему бы исполнилось 134 года.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 придумал множество сказочных героев: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Муху-Цокотуху, Бармалея, Мойдодыра, Крокодила.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Как звали этого замечательного </a:t>
            </a: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детского писателя? </a:t>
            </a:r>
            <a:endParaRPr lang="ru-RU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A4AB05-E7E3-44AC-8B5A-F7F5B7A9C57B}"/>
              </a:ext>
            </a:extLst>
          </p:cNvPr>
          <p:cNvSpPr txBox="1"/>
          <p:nvPr/>
        </p:nvSpPr>
        <p:spPr>
          <a:xfrm>
            <a:off x="4712737" y="365034"/>
            <a:ext cx="2557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РАЗМИНКА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857E022C-65EA-4346-B6BE-0411B5E5A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8" r="10831"/>
          <a:stretch/>
        </p:blipFill>
        <p:spPr bwMode="auto">
          <a:xfrm>
            <a:off x="1935426" y="13368"/>
            <a:ext cx="9072978" cy="68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FC037FAF-8E0A-4330-8CC4-CF3155096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529"/>
          <a:stretch/>
        </p:blipFill>
        <p:spPr bwMode="auto">
          <a:xfrm>
            <a:off x="3953305" y="29662"/>
            <a:ext cx="4581118" cy="669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81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узырек для мыслей: облако 16">
            <a:extLst>
              <a:ext uri="{FF2B5EF4-FFF2-40B4-BE49-F238E27FC236}">
                <a16:creationId xmlns:a16="http://schemas.microsoft.com/office/drawing/2014/main" xmlns="" id="{E3A1D96D-69F5-4E01-BF1C-408F06F01590}"/>
              </a:ext>
            </a:extLst>
          </p:cNvPr>
          <p:cNvSpPr/>
          <p:nvPr/>
        </p:nvSpPr>
        <p:spPr>
          <a:xfrm flipH="1">
            <a:off x="1132987" y="782092"/>
            <a:ext cx="4744030" cy="3283881"/>
          </a:xfrm>
          <a:prstGeom prst="cloudCallout">
            <a:avLst>
              <a:gd name="adj1" fmla="val -105043"/>
              <a:gd name="adj2" fmla="val 31411"/>
            </a:avLst>
          </a:prstGeom>
          <a:solidFill>
            <a:schemeClr val="bg2">
              <a:lumMod val="9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-Какая сказка начинается именинами, а кончается свадьбой?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" name="Рисунок 19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F526BDE-7F5E-4A6C-AD97-4345095A1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8276" y="2024381"/>
            <a:ext cx="3515556" cy="4639942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DA59A0E8-65C5-4166-A1C3-B85E30ACD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73" t="14445" r="5573" b="14305"/>
          <a:stretch/>
        </p:blipFill>
        <p:spPr bwMode="auto">
          <a:xfrm>
            <a:off x="216024" y="0"/>
            <a:ext cx="7742994" cy="63261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754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256DF64-A7CD-43EC-A477-44792E1D4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1750698"/>
            <a:ext cx="3971346" cy="5107302"/>
          </a:xfrm>
          <a:prstGeom prst="rect">
            <a:avLst/>
          </a:prstGeom>
        </p:spPr>
      </p:pic>
      <p:sp>
        <p:nvSpPr>
          <p:cNvPr id="4" name="Пузырек для мыслей: облако 3">
            <a:extLst>
              <a:ext uri="{FF2B5EF4-FFF2-40B4-BE49-F238E27FC236}">
                <a16:creationId xmlns:a16="http://schemas.microsoft.com/office/drawing/2014/main" xmlns="" id="{75B07A5D-1661-4A3A-ABE0-54724BA9F463}"/>
              </a:ext>
            </a:extLst>
          </p:cNvPr>
          <p:cNvSpPr/>
          <p:nvPr/>
        </p:nvSpPr>
        <p:spPr>
          <a:xfrm>
            <a:off x="5655076" y="375080"/>
            <a:ext cx="4554244" cy="3557728"/>
          </a:xfrm>
          <a:prstGeom prst="cloudCallout">
            <a:avLst>
              <a:gd name="adj1" fmla="val -91574"/>
              <a:gd name="adj2" fmla="val 35653"/>
            </a:avLst>
          </a:prstGeom>
          <a:solidFill>
            <a:srgbClr val="92D05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 сказке «Доктор Айболит» есть животное гиппопотам. Как еще называем мы его?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74BCB366-6424-44E0-B21F-256859CAB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0223" y="71022"/>
            <a:ext cx="8615439" cy="61477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595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B378867-A246-4985-890C-B24DCFA28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9390" y="1672705"/>
            <a:ext cx="4170975" cy="5185295"/>
          </a:xfrm>
          <a:prstGeom prst="rect">
            <a:avLst/>
          </a:prstGeom>
        </p:spPr>
      </p:pic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xmlns="" id="{B1C30D9E-D679-4AF9-AA94-F6C2CB8F829B}"/>
              </a:ext>
            </a:extLst>
          </p:cNvPr>
          <p:cNvSpPr/>
          <p:nvPr/>
        </p:nvSpPr>
        <p:spPr>
          <a:xfrm rot="20676888" flipH="1">
            <a:off x="141603" y="459765"/>
            <a:ext cx="4645101" cy="3926689"/>
          </a:xfrm>
          <a:prstGeom prst="cloudCallout">
            <a:avLst>
              <a:gd name="adj1" fmla="val -113897"/>
              <a:gd name="adj2" fmla="val 61563"/>
            </a:avLst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-Почему болели животы у цапель, которые просили прислать им капли, в сказке «Телефон»?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6286D664-06CD-4002-9988-BA819CE03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61" t="14860" b="9530"/>
          <a:stretch/>
        </p:blipFill>
        <p:spPr bwMode="auto">
          <a:xfrm>
            <a:off x="523874" y="171449"/>
            <a:ext cx="6353175" cy="51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600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CF82C0E-0225-473B-A028-72F140FED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1887858"/>
            <a:ext cx="3864693" cy="4970142"/>
          </a:xfrm>
          <a:prstGeom prst="rect">
            <a:avLst/>
          </a:prstGeom>
        </p:spPr>
      </p:pic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xmlns="" id="{BFC23152-0134-48C5-BD66-0DA82F622D0C}"/>
              </a:ext>
            </a:extLst>
          </p:cNvPr>
          <p:cNvSpPr/>
          <p:nvPr/>
        </p:nvSpPr>
        <p:spPr>
          <a:xfrm>
            <a:off x="5879951" y="656946"/>
            <a:ext cx="4296791" cy="3045041"/>
          </a:xfrm>
          <a:prstGeom prst="cloudCallout">
            <a:avLst>
              <a:gd name="adj1" fmla="val -97693"/>
              <a:gd name="adj2" fmla="val 34512"/>
            </a:avLst>
          </a:prstGeom>
          <a:solidFill>
            <a:schemeClr val="accent2">
              <a:lumMod val="75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-Кто приучил к порядку мальчика из сказки «Мойдодыр»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000" b="1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DA2361B7-4E62-4A68-9326-36457ED42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9951" y="46205"/>
            <a:ext cx="4486275" cy="68117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08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CF82C0E-0225-473B-A028-72F140FED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4859" y="1781326"/>
            <a:ext cx="3565917" cy="4970142"/>
          </a:xfrm>
          <a:prstGeom prst="rect">
            <a:avLst/>
          </a:prstGeom>
        </p:spPr>
      </p:pic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xmlns="" id="{ED5288DB-F8AE-492E-B700-9987FB96C1CB}"/>
              </a:ext>
            </a:extLst>
          </p:cNvPr>
          <p:cNvSpPr/>
          <p:nvPr/>
        </p:nvSpPr>
        <p:spPr>
          <a:xfrm>
            <a:off x="594859" y="493387"/>
            <a:ext cx="4358935" cy="3542190"/>
          </a:xfrm>
          <a:prstGeom prst="cloudCallout">
            <a:avLst>
              <a:gd name="adj1" fmla="val 104422"/>
              <a:gd name="adj2" fmla="val 37688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-Кто проглотил солнце из сказки «Краденое солнце»?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743B6522-B47E-49E6-972B-9A62A1202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06" y="96568"/>
            <a:ext cx="4902994" cy="666486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471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VTI">
  <a:themeElements>
    <a:clrScheme name="Стандартная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473</Words>
  <Application>Microsoft Office PowerPoint</Application>
  <PresentationFormat>Произвольный</PresentationFormat>
  <Paragraphs>82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GradientVTI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Савельева</dc:creator>
  <cp:lastModifiedBy>татьяна</cp:lastModifiedBy>
  <cp:revision>42</cp:revision>
  <dcterms:created xsi:type="dcterms:W3CDTF">2021-05-05T17:17:43Z</dcterms:created>
  <dcterms:modified xsi:type="dcterms:W3CDTF">2021-05-13T06:50:41Z</dcterms:modified>
</cp:coreProperties>
</file>