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D6E76-6B6F-470E-B333-16C8496F94D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DBC87C-037D-4DCE-B283-135A3E5CE53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dirty="0">
              <a:solidFill>
                <a:srgbClr val="FF0000"/>
              </a:solidFill>
            </a:rPr>
            <a:t>1.Проблема</a:t>
          </a:r>
        </a:p>
      </dgm:t>
    </dgm:pt>
    <dgm:pt modelId="{BCC9E458-A41A-4EFC-9553-BF67B975C474}" type="parTrans" cxnId="{96F5424F-0D50-4492-B760-EE1842E9A819}">
      <dgm:prSet/>
      <dgm:spPr/>
      <dgm:t>
        <a:bodyPr/>
        <a:lstStyle/>
        <a:p>
          <a:endParaRPr lang="ru-RU"/>
        </a:p>
      </dgm:t>
    </dgm:pt>
    <dgm:pt modelId="{88CD6DB0-B65B-44C3-8E7B-DB9E4A477CCA}" type="sibTrans" cxnId="{96F5424F-0D50-4492-B760-EE1842E9A819}">
      <dgm:prSet/>
      <dgm:spPr/>
      <dgm:t>
        <a:bodyPr/>
        <a:lstStyle/>
        <a:p>
          <a:endParaRPr lang="ru-RU"/>
        </a:p>
      </dgm:t>
    </dgm:pt>
    <dgm:pt modelId="{F3F6A66A-753A-46C5-9E2D-69A1F052D43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2.Проектирование</a:t>
          </a:r>
          <a:r>
            <a:rPr lang="ru-RU" sz="1200" b="1" dirty="0"/>
            <a:t> </a:t>
          </a:r>
          <a:r>
            <a:rPr lang="ru-RU" sz="1200" b="1" dirty="0">
              <a:solidFill>
                <a:srgbClr val="FF0000"/>
              </a:solidFill>
            </a:rPr>
            <a:t>проекта</a:t>
          </a:r>
        </a:p>
      </dgm:t>
    </dgm:pt>
    <dgm:pt modelId="{E59EA19B-4604-4397-9735-3DA3ADFFA362}" type="parTrans" cxnId="{F549F44B-955F-474B-9D99-E16F582208FB}">
      <dgm:prSet/>
      <dgm:spPr/>
      <dgm:t>
        <a:bodyPr/>
        <a:lstStyle/>
        <a:p>
          <a:endParaRPr lang="ru-RU"/>
        </a:p>
      </dgm:t>
    </dgm:pt>
    <dgm:pt modelId="{7B53E106-2CEA-4177-9447-FF16123D349B}" type="sibTrans" cxnId="{F549F44B-955F-474B-9D99-E16F582208FB}">
      <dgm:prSet/>
      <dgm:spPr/>
      <dgm:t>
        <a:bodyPr/>
        <a:lstStyle/>
        <a:p>
          <a:endParaRPr lang="ru-RU"/>
        </a:p>
      </dgm:t>
    </dgm:pt>
    <dgm:pt modelId="{F527C3A5-B6BC-4AAC-9B50-8DD3DD90C50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3.Поиск информации</a:t>
          </a:r>
        </a:p>
      </dgm:t>
    </dgm:pt>
    <dgm:pt modelId="{7E871A4D-F571-48FC-BA60-9D61BECF665D}" type="parTrans" cxnId="{0962461D-DF1B-4933-83BC-634C8853F3EA}">
      <dgm:prSet/>
      <dgm:spPr/>
      <dgm:t>
        <a:bodyPr/>
        <a:lstStyle/>
        <a:p>
          <a:endParaRPr lang="ru-RU"/>
        </a:p>
      </dgm:t>
    </dgm:pt>
    <dgm:pt modelId="{A7A7AE07-619F-4125-A8EC-4C6330B32398}" type="sibTrans" cxnId="{0962461D-DF1B-4933-83BC-634C8853F3EA}">
      <dgm:prSet/>
      <dgm:spPr/>
      <dgm:t>
        <a:bodyPr/>
        <a:lstStyle/>
        <a:p>
          <a:endParaRPr lang="ru-RU"/>
        </a:p>
      </dgm:t>
    </dgm:pt>
    <dgm:pt modelId="{4AEEEE9E-0C2C-4D47-B2F2-840D77FC09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>
              <a:solidFill>
                <a:srgbClr val="FF0000"/>
              </a:solidFill>
            </a:rPr>
            <a:t>4.Продукт</a:t>
          </a:r>
        </a:p>
      </dgm:t>
    </dgm:pt>
    <dgm:pt modelId="{6C604FCB-F457-4AD4-B73D-F936D970C6E4}" type="parTrans" cxnId="{911859FE-E6C5-448D-B917-B7C3DACA0775}">
      <dgm:prSet/>
      <dgm:spPr/>
      <dgm:t>
        <a:bodyPr/>
        <a:lstStyle/>
        <a:p>
          <a:endParaRPr lang="ru-RU"/>
        </a:p>
      </dgm:t>
    </dgm:pt>
    <dgm:pt modelId="{0904E0B2-D0EC-4F77-BC3B-13EF85E25190}" type="sibTrans" cxnId="{911859FE-E6C5-448D-B917-B7C3DACA0775}">
      <dgm:prSet/>
      <dgm:spPr/>
      <dgm:t>
        <a:bodyPr/>
        <a:lstStyle/>
        <a:p>
          <a:endParaRPr lang="ru-RU"/>
        </a:p>
      </dgm:t>
    </dgm:pt>
    <dgm:pt modelId="{128BEB43-BE29-47AF-B73A-01BAFD871EB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5.Презентация</a:t>
          </a:r>
        </a:p>
      </dgm:t>
    </dgm:pt>
    <dgm:pt modelId="{547E2DDA-E144-4832-ACE4-ED395BCF84F0}" type="parTrans" cxnId="{A708D97B-8E30-430B-9E90-743620D8CE37}">
      <dgm:prSet/>
      <dgm:spPr/>
      <dgm:t>
        <a:bodyPr/>
        <a:lstStyle/>
        <a:p>
          <a:endParaRPr lang="ru-RU"/>
        </a:p>
      </dgm:t>
    </dgm:pt>
    <dgm:pt modelId="{1F9E00A4-9643-404F-B55F-E57325668853}" type="sibTrans" cxnId="{A708D97B-8E30-430B-9E90-743620D8CE37}">
      <dgm:prSet/>
      <dgm:spPr/>
      <dgm:t>
        <a:bodyPr/>
        <a:lstStyle/>
        <a:p>
          <a:endParaRPr lang="ru-RU"/>
        </a:p>
      </dgm:t>
    </dgm:pt>
    <dgm:pt modelId="{F1518080-5A09-4785-853D-9A163DDF4014}" type="pres">
      <dgm:prSet presAssocID="{C8CD6E76-6B6F-470E-B333-16C8496F94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DB44B4-59C6-4496-B1BD-FC2448F2CD78}" type="pres">
      <dgm:prSet presAssocID="{5ADBC87C-037D-4DCE-B283-135A3E5CE5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5FDCA-99BC-4269-AD83-74B42E4A37AC}" type="pres">
      <dgm:prSet presAssocID="{88CD6DB0-B65B-44C3-8E7B-DB9E4A477CC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4DA7E37-E168-4BAF-881B-54BCD65AC692}" type="pres">
      <dgm:prSet presAssocID="{88CD6DB0-B65B-44C3-8E7B-DB9E4A477CC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8CD6956-5201-46C6-BFEE-71C69947821C}" type="pres">
      <dgm:prSet presAssocID="{F3F6A66A-753A-46C5-9E2D-69A1F052D4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58982-23C3-481D-8EC1-D87182A3E54E}" type="pres">
      <dgm:prSet presAssocID="{7B53E106-2CEA-4177-9447-FF16123D349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E218CF7-4F8A-416E-A7C2-75FA38B62A77}" type="pres">
      <dgm:prSet presAssocID="{7B53E106-2CEA-4177-9447-FF16123D349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157D79F-E675-41AB-BAAA-15C3A934187E}" type="pres">
      <dgm:prSet presAssocID="{F527C3A5-B6BC-4AAC-9B50-8DD3DD90C5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91EEE-4F40-4AC0-98B3-C72CFE499B3C}" type="pres">
      <dgm:prSet presAssocID="{A7A7AE07-619F-4125-A8EC-4C6330B3239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C8821D6-C26C-4686-95B1-95996BE75418}" type="pres">
      <dgm:prSet presAssocID="{A7A7AE07-619F-4125-A8EC-4C6330B3239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EAF5DF7-5098-4F64-9DC2-D7B0A6988435}" type="pres">
      <dgm:prSet presAssocID="{4AEEEE9E-0C2C-4D47-B2F2-840D77FC09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2EA65-1A89-49C6-B79B-CF73FC788F42}" type="pres">
      <dgm:prSet presAssocID="{0904E0B2-D0EC-4F77-BC3B-13EF85E2519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79551CA-08E7-44B0-A2E9-20F756D53C11}" type="pres">
      <dgm:prSet presAssocID="{0904E0B2-D0EC-4F77-BC3B-13EF85E2519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2FFBB37-64ED-44A1-8FB5-7D42837E99B9}" type="pres">
      <dgm:prSet presAssocID="{128BEB43-BE29-47AF-B73A-01BAFD871E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B7E31-37DC-413C-B0C0-2897439D7938}" type="pres">
      <dgm:prSet presAssocID="{1F9E00A4-9643-404F-B55F-E5732566885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8F6C725-BA5C-4718-A9C1-BB6343417EAB}" type="pres">
      <dgm:prSet presAssocID="{1F9E00A4-9643-404F-B55F-E5732566885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D46D515-2628-4DE8-B8D4-466CC0DB0212}" type="presOf" srcId="{F527C3A5-B6BC-4AAC-9B50-8DD3DD90C50E}" destId="{6157D79F-E675-41AB-BAAA-15C3A934187E}" srcOrd="0" destOrd="0" presId="urn:microsoft.com/office/officeart/2005/8/layout/cycle2"/>
    <dgm:cxn modelId="{911859FE-E6C5-448D-B917-B7C3DACA0775}" srcId="{C8CD6E76-6B6F-470E-B333-16C8496F94DC}" destId="{4AEEEE9E-0C2C-4D47-B2F2-840D77FC0907}" srcOrd="3" destOrd="0" parTransId="{6C604FCB-F457-4AD4-B73D-F936D970C6E4}" sibTransId="{0904E0B2-D0EC-4F77-BC3B-13EF85E25190}"/>
    <dgm:cxn modelId="{27B3A1B3-50E0-4D8C-9300-263709B23064}" type="presOf" srcId="{1F9E00A4-9643-404F-B55F-E57325668853}" destId="{AD1B7E31-37DC-413C-B0C0-2897439D7938}" srcOrd="0" destOrd="0" presId="urn:microsoft.com/office/officeart/2005/8/layout/cycle2"/>
    <dgm:cxn modelId="{CE2008AA-9D1F-4C74-A973-43B7D591F15E}" type="presOf" srcId="{A7A7AE07-619F-4125-A8EC-4C6330B32398}" destId="{8C8821D6-C26C-4686-95B1-95996BE75418}" srcOrd="1" destOrd="0" presId="urn:microsoft.com/office/officeart/2005/8/layout/cycle2"/>
    <dgm:cxn modelId="{AB21F237-ABC3-4177-B8E6-AD4EA94FAEE4}" type="presOf" srcId="{A7A7AE07-619F-4125-A8EC-4C6330B32398}" destId="{AC791EEE-4F40-4AC0-98B3-C72CFE499B3C}" srcOrd="0" destOrd="0" presId="urn:microsoft.com/office/officeart/2005/8/layout/cycle2"/>
    <dgm:cxn modelId="{A8B94599-DB05-4719-ADFC-45002C0B2E6F}" type="presOf" srcId="{128BEB43-BE29-47AF-B73A-01BAFD871EB0}" destId="{82FFBB37-64ED-44A1-8FB5-7D42837E99B9}" srcOrd="0" destOrd="0" presId="urn:microsoft.com/office/officeart/2005/8/layout/cycle2"/>
    <dgm:cxn modelId="{53636E22-FD8C-458D-98DB-D5F838157D36}" type="presOf" srcId="{F3F6A66A-753A-46C5-9E2D-69A1F052D430}" destId="{08CD6956-5201-46C6-BFEE-71C69947821C}" srcOrd="0" destOrd="0" presId="urn:microsoft.com/office/officeart/2005/8/layout/cycle2"/>
    <dgm:cxn modelId="{A708D97B-8E30-430B-9E90-743620D8CE37}" srcId="{C8CD6E76-6B6F-470E-B333-16C8496F94DC}" destId="{128BEB43-BE29-47AF-B73A-01BAFD871EB0}" srcOrd="4" destOrd="0" parTransId="{547E2DDA-E144-4832-ACE4-ED395BCF84F0}" sibTransId="{1F9E00A4-9643-404F-B55F-E57325668853}"/>
    <dgm:cxn modelId="{FA2D4D93-BEB6-47CF-98D6-55C0E67EBF4E}" type="presOf" srcId="{C8CD6E76-6B6F-470E-B333-16C8496F94DC}" destId="{F1518080-5A09-4785-853D-9A163DDF4014}" srcOrd="0" destOrd="0" presId="urn:microsoft.com/office/officeart/2005/8/layout/cycle2"/>
    <dgm:cxn modelId="{087DA42D-EA02-480D-B32C-1FF469617699}" type="presOf" srcId="{7B53E106-2CEA-4177-9447-FF16123D349B}" destId="{34A58982-23C3-481D-8EC1-D87182A3E54E}" srcOrd="0" destOrd="0" presId="urn:microsoft.com/office/officeart/2005/8/layout/cycle2"/>
    <dgm:cxn modelId="{F549F44B-955F-474B-9D99-E16F582208FB}" srcId="{C8CD6E76-6B6F-470E-B333-16C8496F94DC}" destId="{F3F6A66A-753A-46C5-9E2D-69A1F052D430}" srcOrd="1" destOrd="0" parTransId="{E59EA19B-4604-4397-9735-3DA3ADFFA362}" sibTransId="{7B53E106-2CEA-4177-9447-FF16123D349B}"/>
    <dgm:cxn modelId="{ECF6CAAD-F758-4FC1-A6A9-77FD45B9BF1A}" type="presOf" srcId="{88CD6DB0-B65B-44C3-8E7B-DB9E4A477CCA}" destId="{4205FDCA-99BC-4269-AD83-74B42E4A37AC}" srcOrd="0" destOrd="0" presId="urn:microsoft.com/office/officeart/2005/8/layout/cycle2"/>
    <dgm:cxn modelId="{96F5424F-0D50-4492-B760-EE1842E9A819}" srcId="{C8CD6E76-6B6F-470E-B333-16C8496F94DC}" destId="{5ADBC87C-037D-4DCE-B283-135A3E5CE530}" srcOrd="0" destOrd="0" parTransId="{BCC9E458-A41A-4EFC-9553-BF67B975C474}" sibTransId="{88CD6DB0-B65B-44C3-8E7B-DB9E4A477CCA}"/>
    <dgm:cxn modelId="{384240FE-0FD4-491F-AF01-2C13FA7A3D71}" type="presOf" srcId="{88CD6DB0-B65B-44C3-8E7B-DB9E4A477CCA}" destId="{54DA7E37-E168-4BAF-881B-54BCD65AC692}" srcOrd="1" destOrd="0" presId="urn:microsoft.com/office/officeart/2005/8/layout/cycle2"/>
    <dgm:cxn modelId="{EA94D6BD-6432-45B4-B2C7-10EFD9521954}" type="presOf" srcId="{0904E0B2-D0EC-4F77-BC3B-13EF85E25190}" destId="{0B82EA65-1A89-49C6-B79B-CF73FC788F42}" srcOrd="0" destOrd="0" presId="urn:microsoft.com/office/officeart/2005/8/layout/cycle2"/>
    <dgm:cxn modelId="{1F2971A9-CEBB-4803-B6A1-5C931EB88D7E}" type="presOf" srcId="{7B53E106-2CEA-4177-9447-FF16123D349B}" destId="{9E218CF7-4F8A-416E-A7C2-75FA38B62A77}" srcOrd="1" destOrd="0" presId="urn:microsoft.com/office/officeart/2005/8/layout/cycle2"/>
    <dgm:cxn modelId="{3385D4F5-0951-42FA-AADE-219CC19753CD}" type="presOf" srcId="{1F9E00A4-9643-404F-B55F-E57325668853}" destId="{B8F6C725-BA5C-4718-A9C1-BB6343417EAB}" srcOrd="1" destOrd="0" presId="urn:microsoft.com/office/officeart/2005/8/layout/cycle2"/>
    <dgm:cxn modelId="{AF97E700-6AD1-4B8A-AE79-87145F97C30A}" type="presOf" srcId="{4AEEEE9E-0C2C-4D47-B2F2-840D77FC0907}" destId="{CEAF5DF7-5098-4F64-9DC2-D7B0A6988435}" srcOrd="0" destOrd="0" presId="urn:microsoft.com/office/officeart/2005/8/layout/cycle2"/>
    <dgm:cxn modelId="{D171DEEB-5CD9-45C1-A738-36D09647A61D}" type="presOf" srcId="{5ADBC87C-037D-4DCE-B283-135A3E5CE530}" destId="{79DB44B4-59C6-4496-B1BD-FC2448F2CD78}" srcOrd="0" destOrd="0" presId="urn:microsoft.com/office/officeart/2005/8/layout/cycle2"/>
    <dgm:cxn modelId="{0962461D-DF1B-4933-83BC-634C8853F3EA}" srcId="{C8CD6E76-6B6F-470E-B333-16C8496F94DC}" destId="{F527C3A5-B6BC-4AAC-9B50-8DD3DD90C50E}" srcOrd="2" destOrd="0" parTransId="{7E871A4D-F571-48FC-BA60-9D61BECF665D}" sibTransId="{A7A7AE07-619F-4125-A8EC-4C6330B32398}"/>
    <dgm:cxn modelId="{72D1AF7C-B32D-4970-AA30-4A2AF6B25FE8}" type="presOf" srcId="{0904E0B2-D0EC-4F77-BC3B-13EF85E25190}" destId="{479551CA-08E7-44B0-A2E9-20F756D53C11}" srcOrd="1" destOrd="0" presId="urn:microsoft.com/office/officeart/2005/8/layout/cycle2"/>
    <dgm:cxn modelId="{9BB5662E-0205-4435-BD20-F1E6CCBF2257}" type="presParOf" srcId="{F1518080-5A09-4785-853D-9A163DDF4014}" destId="{79DB44B4-59C6-4496-B1BD-FC2448F2CD78}" srcOrd="0" destOrd="0" presId="urn:microsoft.com/office/officeart/2005/8/layout/cycle2"/>
    <dgm:cxn modelId="{378DE1B5-330D-4B12-8087-46B8691F7C00}" type="presParOf" srcId="{F1518080-5A09-4785-853D-9A163DDF4014}" destId="{4205FDCA-99BC-4269-AD83-74B42E4A37AC}" srcOrd="1" destOrd="0" presId="urn:microsoft.com/office/officeart/2005/8/layout/cycle2"/>
    <dgm:cxn modelId="{D2552523-DD49-4E40-9D99-39FFE40AF15F}" type="presParOf" srcId="{4205FDCA-99BC-4269-AD83-74B42E4A37AC}" destId="{54DA7E37-E168-4BAF-881B-54BCD65AC692}" srcOrd="0" destOrd="0" presId="urn:microsoft.com/office/officeart/2005/8/layout/cycle2"/>
    <dgm:cxn modelId="{16CB8B25-E593-4A96-96CC-2EDF016E062C}" type="presParOf" srcId="{F1518080-5A09-4785-853D-9A163DDF4014}" destId="{08CD6956-5201-46C6-BFEE-71C69947821C}" srcOrd="2" destOrd="0" presId="urn:microsoft.com/office/officeart/2005/8/layout/cycle2"/>
    <dgm:cxn modelId="{97D6F7A3-A6EA-4110-B9B9-D67F60D4769E}" type="presParOf" srcId="{F1518080-5A09-4785-853D-9A163DDF4014}" destId="{34A58982-23C3-481D-8EC1-D87182A3E54E}" srcOrd="3" destOrd="0" presId="urn:microsoft.com/office/officeart/2005/8/layout/cycle2"/>
    <dgm:cxn modelId="{9E1285EA-C600-4C91-B878-13C2F0DC3788}" type="presParOf" srcId="{34A58982-23C3-481D-8EC1-D87182A3E54E}" destId="{9E218CF7-4F8A-416E-A7C2-75FA38B62A77}" srcOrd="0" destOrd="0" presId="urn:microsoft.com/office/officeart/2005/8/layout/cycle2"/>
    <dgm:cxn modelId="{9976627B-622E-4678-8FC7-17138EF3F398}" type="presParOf" srcId="{F1518080-5A09-4785-853D-9A163DDF4014}" destId="{6157D79F-E675-41AB-BAAA-15C3A934187E}" srcOrd="4" destOrd="0" presId="urn:microsoft.com/office/officeart/2005/8/layout/cycle2"/>
    <dgm:cxn modelId="{7C531DB7-E91D-48DD-AD66-0EE483DA153B}" type="presParOf" srcId="{F1518080-5A09-4785-853D-9A163DDF4014}" destId="{AC791EEE-4F40-4AC0-98B3-C72CFE499B3C}" srcOrd="5" destOrd="0" presId="urn:microsoft.com/office/officeart/2005/8/layout/cycle2"/>
    <dgm:cxn modelId="{7328397F-9A87-4C5B-B178-32689022A83E}" type="presParOf" srcId="{AC791EEE-4F40-4AC0-98B3-C72CFE499B3C}" destId="{8C8821D6-C26C-4686-95B1-95996BE75418}" srcOrd="0" destOrd="0" presId="urn:microsoft.com/office/officeart/2005/8/layout/cycle2"/>
    <dgm:cxn modelId="{D7322C5F-30BE-4186-9832-F9EEF5876402}" type="presParOf" srcId="{F1518080-5A09-4785-853D-9A163DDF4014}" destId="{CEAF5DF7-5098-4F64-9DC2-D7B0A6988435}" srcOrd="6" destOrd="0" presId="urn:microsoft.com/office/officeart/2005/8/layout/cycle2"/>
    <dgm:cxn modelId="{80087A88-7FDE-490C-AE07-FF940DDCEFFD}" type="presParOf" srcId="{F1518080-5A09-4785-853D-9A163DDF4014}" destId="{0B82EA65-1A89-49C6-B79B-CF73FC788F42}" srcOrd="7" destOrd="0" presId="urn:microsoft.com/office/officeart/2005/8/layout/cycle2"/>
    <dgm:cxn modelId="{EF572BD3-70BF-4E7B-9652-D50ADD697082}" type="presParOf" srcId="{0B82EA65-1A89-49C6-B79B-CF73FC788F42}" destId="{479551CA-08E7-44B0-A2E9-20F756D53C11}" srcOrd="0" destOrd="0" presId="urn:microsoft.com/office/officeart/2005/8/layout/cycle2"/>
    <dgm:cxn modelId="{987029F0-DD58-4700-BE01-2B39445131A4}" type="presParOf" srcId="{F1518080-5A09-4785-853D-9A163DDF4014}" destId="{82FFBB37-64ED-44A1-8FB5-7D42837E99B9}" srcOrd="8" destOrd="0" presId="urn:microsoft.com/office/officeart/2005/8/layout/cycle2"/>
    <dgm:cxn modelId="{34E5EA0D-7D21-4623-B5FE-88E93C7283C4}" type="presParOf" srcId="{F1518080-5A09-4785-853D-9A163DDF4014}" destId="{AD1B7E31-37DC-413C-B0C0-2897439D7938}" srcOrd="9" destOrd="0" presId="urn:microsoft.com/office/officeart/2005/8/layout/cycle2"/>
    <dgm:cxn modelId="{081A8CA7-6330-433D-B722-67F051C2F459}" type="presParOf" srcId="{AD1B7E31-37DC-413C-B0C0-2897439D7938}" destId="{B8F6C725-BA5C-4718-A9C1-BB6343417EA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7F62-C71A-435F-B3FC-19802A004539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F36C-2EA4-43F8-B8DC-AFA70CF25C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204864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«Организация проектной 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деятельности в детском саду»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013176"/>
            <a:ext cx="241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Савельева В.В.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733256"/>
            <a:ext cx="7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2022г.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7056784" cy="423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проектов:</a:t>
            </a:r>
          </a:p>
          <a:p>
            <a:pPr>
              <a:buFontTx/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ru-RU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составу участников: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Индивидуальный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Подгрупповой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Семейный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Групповой</a:t>
            </a:r>
          </a:p>
          <a:p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ru-RU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продолжительности: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Краткосрочные (1-4 недели)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Среднесрочные (до 1 месяца)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Долгосрочные (полугодие, учебный год)</a:t>
            </a:r>
          </a:p>
          <a:p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Играть с ребёнком дома!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293096"/>
            <a:ext cx="4572000" cy="2038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55576" y="503390"/>
            <a:ext cx="77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При организации проекта важно учитывать доминирующий вид деятельности детей, так как они нуждаются в постоянном внимании со стороны взрослых на каждом этапе реализации. Особенностью использования метода проектов в дошкольной практике является то, что взрослым необходимо «наводить» ребёнка, помогать обнаруживать проблему или даже провоцировать её возникновение, вызвать к ней интерес и «втягивать» детей в совместный проект. Но при этом важно не переусердствовать с опекой, дать возможность детям самим изучать, отрабатывать нужные материалы.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9" name="Picture 3" descr="С днём рождения, малыш!&amp;quot; - ласково говорят все, обращаясь к ребёнку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56992"/>
            <a:ext cx="4067175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692696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Выполнение любого проекта предусматривает основные этапы: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8478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Выбор цели проекта(проблема): педагог помогает ребенку выбрать наиболее актуальную и посильную для него задачу на определенный отрезок времени.</a:t>
            </a:r>
          </a:p>
          <a:p>
            <a:pPr>
              <a:buFontTx/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Проектирование проекта – составление плана деятельности по достижению цели: к кому обратиться за помощью (взрослому, педагогу, определяются источники информации, подбираются материалы и оборудование.</a:t>
            </a:r>
          </a:p>
          <a:p>
            <a:pPr>
              <a:buFontTx/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Поиск информации– выполняется практическая часть проекта.</a:t>
            </a:r>
          </a:p>
          <a:p>
            <a:pPr>
              <a:buFontTx/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Подведение итогов (продукт) – проводится оценка результатов и определение задач для новых проектов.</a:t>
            </a:r>
          </a:p>
          <a:p>
            <a:pPr>
              <a:buFontTx/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Презентация.</a:t>
            </a:r>
          </a:p>
        </p:txBody>
      </p:sp>
      <p:pic>
        <p:nvPicPr>
          <p:cNvPr id="7170" name="Picture 2" descr="Помогите ребенку справиться со стрессом от прощания с родителем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653136"/>
            <a:ext cx="1883909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187624" y="1268760"/>
          <a:ext cx="6840760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5486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Следовательно,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ожно предположить, что проект состоит из  «5П»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Вывод: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Таким образом, проекты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помогают расширить самостоятельную деятельность детей; помогают осваивать окружающую действительность, изучать ее;</a:t>
            </a:r>
          </a:p>
          <a:p>
            <a:pPr>
              <a:buFontTx/>
              <a:buNone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способствуют развитию способностей детей; способствуют умению наблюдать; способствуют умению слушать.</a:t>
            </a:r>
            <a:endParaRPr lang="ru-RU" alt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Проектирование меняет роль воспитателей в управлении педагогическим процессом в ДОУ. Педагоги свободны в выборе способов и видов деятельности для достижения поставленной  цели.</a:t>
            </a:r>
          </a:p>
          <a:p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 введения в проектную культуру положительно влияет на профессиональную компетентность педагогов.</a:t>
            </a:r>
          </a:p>
          <a:p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 проекта помогает выйти на взаимодействие с родителями, меняет отношения в системе «</a:t>
            </a:r>
            <a:r>
              <a:rPr lang="ru-RU" alt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дети-родитель-ребёнок</a:t>
            </a:r>
            <a:r>
              <a:rPr lang="ru-RU" alt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</p:txBody>
      </p:sp>
      <p:pic>
        <p:nvPicPr>
          <p:cNvPr id="5122" name="Picture 2" descr="психология и самопознание, для детей, для детей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869160"/>
            <a:ext cx="2771800" cy="16746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1" y="141277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Презентация для досуговых мероприятий в дополнительном образований.&amp;quot;Де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708920"/>
            <a:ext cx="4067175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itchFamily="34" charset="0"/>
                <a:cs typeface="Tahoma" pitchFamily="34" charset="0"/>
              </a:rPr>
              <a:t>  На этапе введения Федерального государственного образовательного стандарта 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ФГОС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возникла необходимость соединения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системного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и </a:t>
            </a:r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деятельностного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подхода в обучении и воспитании. </a:t>
            </a:r>
          </a:p>
          <a:p>
            <a:r>
              <a:rPr lang="ru-RU" sz="2000" dirty="0" smtClean="0">
                <a:latin typeface="Tahoma" pitchFamily="34" charset="0"/>
                <a:cs typeface="Tahoma" pitchFamily="34" charset="0"/>
              </a:rPr>
              <a:t>   </a:t>
            </a:r>
          </a:p>
          <a:p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Системный подход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- это подход, при котором образовательная система рассматривается как совокупность взаимосвязанных элементов. </a:t>
            </a:r>
          </a:p>
          <a:p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Деятельностный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подход позволяет реализовать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принцип системности на практике. </a:t>
            </a:r>
          </a:p>
          <a:p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cs typeface="Tahoma" pitchFamily="34" charset="0"/>
              </a:rPr>
              <a:t>Основная идея </a:t>
            </a:r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системно-деятельностного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подхода заключается в том, что главный результат образования - это способность и готовность обучающегося к эффективной и продуктивной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деятельности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во всевозможных социально-значимых ситуациях.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928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Поиск новых форм работы привел к тому, что в дошкольных учреждениях стал широко использоваться метод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проектной деятельности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Основа этого метода - самостоятельная деятельность детей – исследовательская, познавательная, продуктивная, в процессе которой ребёнок познаёт окружающий мир и воплощает новые знания в жизнь. </a:t>
            </a:r>
          </a:p>
          <a:p>
            <a:pPr algn="just"/>
            <a:r>
              <a:rPr lang="ru-RU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 –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проект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в переводе с греческого – это путь исследования, т.е. специально организованный взрослым и самостоятельно выполняемый детьми комплекс действий, завершающийся созданием творческих работ.  Проектная деятельность дает возможность воспитывать “деятеля”, а не “исполнителя”, развивать волевые качества личности, навыки партнерского взаимодействия. При этом проектом является любая деятельность, выполненная от всего сердца, с высокой степенью самостоятельности группой детей, объединенных в данный момент общим интересом. Использование этой технологии, не только подготавливает ребенка к жизни в будущем, но и помогает организовать жизнь в настоящем.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522198"/>
            <a:ext cx="7704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теперь, давайте разберемся,  как влияет проект на ребенка?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Происходит раскрытие творческого потенциала;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Развивается умение работать в группе;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Развивается умение направлять деятельность на решение интересной проблемы, сформулированной самими детьми;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Развивается умение презентовать свою работу.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Таким образом,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проектная деятельность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это дидактическое средство активизации познавательного и творческого развития ребенка и одновременно формирование личностных качеств ребенка.  </a:t>
            </a:r>
          </a:p>
        </p:txBody>
      </p:sp>
      <p:pic>
        <p:nvPicPr>
          <p:cNvPr id="15363" name="Picture 3" descr="Как научить ребенка речевому общению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077072"/>
            <a:ext cx="1892821" cy="2039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507387"/>
            <a:ext cx="770485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Проектная деятельность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разворачивается в проблемной ситуации и осуществляется через интегрированный метод обучения. Вариативность использования интегрированного метода довольно многообразна, в которой содержание должно охватывать следующие образовательные области: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• социально-коммуникативное развитие;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• познавательное развитие;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• речевое развитие;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• художественно-эстетическое развитие;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• физическое развитие.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Переход на проектный метод деятельности, как правило, осуществляется по следующим этапам: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занятия с включением проблемных ситуаций детского экспериментирования и т.д.;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комплексные блочно-тематические занятия;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интеграция: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частичная интеграция (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художественной литературы и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изодеятельности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полная интеграция (экологическое воспитание с художественной литературой, ИЗО, музыкальным воспитанием, физическим развитием);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форма организации образовательного пространства;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метод развития творческого познавательного мышления.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Известный учёный А. Эйнштейн сказал в своё время:</a:t>
            </a:r>
            <a:b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 Сами дети любят искать, сами находить. В этом их сила…..</a:t>
            </a:r>
          </a:p>
          <a:p>
            <a:endParaRPr lang="ru-RU" dirty="0"/>
          </a:p>
          <a:p>
            <a:r>
              <a:rPr lang="ru-RU" altLang="ru-RU" dirty="0" smtClean="0"/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проекта в дошкольной образовательной практике рассматривается как педагогическая инновация, так как в основу метода проектов заложена идея о направленности познавательной деятельности дошкольников на результат, который достигается в процессе совместной работы педагога, детей, родителей над определённой  практической проблемой (темой).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 descr="https://epifanovaec.detskysad-45.caduk.ru/images/409-4095308_families-clipart-happy-family-families-clipart-happy-fami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6097473" cy="28139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27584" y="812324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Метод проектов всегда предполагает решение какой-то проблемы. В свою очередь,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проблема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задача, содержащая противоречие, не имеющая однозначного ответа и требующая исследования и поиска решений. Но в дошкольном возрасте ребенок еще не может самостоятельно найти противоречия в окружающем мире, сформулировать проблему, определить цель (замысел).  </a:t>
            </a:r>
          </a:p>
        </p:txBody>
      </p:sp>
      <p:pic>
        <p:nvPicPr>
          <p:cNvPr id="12291" name="Picture 3" descr="РЕШЕНИЕ ЗАДАЧ С ЭКОНОМИЧЕСКИМ СОДЕРЖАНИЕМ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068960"/>
            <a:ext cx="4324350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55576" y="669864"/>
            <a:ext cx="7704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Поэтому в воспитательно-образовательном процессе в детском саду  проектная деятельность носит характер сотрудничества, в котором принимают участие дети и педагоги ДОУ, а также вовлекаются родители. Родители автоматически становятся непосредственными участниками образовательного процесса.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Они обогащают свой педагогический опыт, испытывая чувство сопричастности и удовлетворения от своих успехов и успехов ребёнка. Педагогам очень важно не руководить, а помогать родителям, увидеть их сильные стороны, быть готовым у них учиться. Не быть «всезнайкой», а искать решение проблем вместе с родителями. Стиль общения должен быть сотрудническим - это залог успеха.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4" name="Picture 2" descr="Выступление на ШМО &amp;quot;Работа с родителями 1 класса&amp;quot;(из опыта работы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077072"/>
            <a:ext cx="4096454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33_47-p-fon-dlya-detskoi-prezentatsii-powerpoint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848872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ru-RU" altLang="ru-RU" sz="1600" b="1" dirty="0" smtClean="0"/>
          </a:p>
          <a:p>
            <a:pPr algn="ctr">
              <a:lnSpc>
                <a:spcPct val="110000"/>
              </a:lnSpc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проектов п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доминирующему виду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используемых в работе ДОУ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ru-RU" alt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исследовательско-творческие</a:t>
            </a: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полностью подчинены логике исследования и имеют структуру, приближенную или полностью совпадающую с подлинным научным исследованием;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ролевые, игровые -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участники принимают на себя определенные роли, обусловленные характером и содержанием проекта;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ознакомительно-ориентировочные (информационные)     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сбор информации о каком-то объекте, явлении; предполагается ознакомление участников проекта с этой информацией, ее анализ и обобщение фактов;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практико-ориентированные (прикладные) 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 обязательно ориентирован на социальные интересы самих участников;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творческие </a:t>
            </a:r>
            <a:r>
              <a:rPr lang="ru-RU" alt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предполагают соответствующее оформление результатов в виде детского праздника, детского дизайна.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722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рима</cp:lastModifiedBy>
  <cp:revision>11</cp:revision>
  <dcterms:created xsi:type="dcterms:W3CDTF">2022-01-13T20:13:14Z</dcterms:created>
  <dcterms:modified xsi:type="dcterms:W3CDTF">2022-01-31T14:06:14Z</dcterms:modified>
</cp:coreProperties>
</file>