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256" r:id="rId15"/>
    <p:sldId id="302" r:id="rId16"/>
    <p:sldId id="257" r:id="rId17"/>
    <p:sldId id="303" r:id="rId18"/>
    <p:sldId id="304" r:id="rId19"/>
    <p:sldId id="305" r:id="rId20"/>
    <p:sldId id="306" r:id="rId21"/>
    <p:sldId id="307" r:id="rId22"/>
    <p:sldId id="309" r:id="rId23"/>
    <p:sldId id="310" r:id="rId24"/>
    <p:sldId id="308" r:id="rId25"/>
    <p:sldId id="258" r:id="rId26"/>
    <p:sldId id="311" r:id="rId27"/>
    <p:sldId id="260" r:id="rId28"/>
    <p:sldId id="284" r:id="rId29"/>
    <p:sldId id="261" r:id="rId30"/>
    <p:sldId id="25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>
      <p:cViewPr varScale="1">
        <p:scale>
          <a:sx n="86" d="100"/>
          <a:sy n="86" d="100"/>
        </p:scale>
        <p:origin x="37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6253FDE-6605-4A5F-A66C-E6534B14DD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2E52E2-27B1-4F61-88D0-619CC712A20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2405-D62E-4EF5-9DE4-C7E7A07A66EB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BBEC958C-525F-42F6-8CEB-2BCC25430F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922E4C0-B1BE-4CDB-9322-ED4678D67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0C4FA3-0CA7-4D40-9E39-A7B8B4455E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92804A-6AF8-4D36-B5C8-598D47967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F95BB-F054-4E95-9628-2C7DF5B4F00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C139A-A569-4C57-BC11-8BEFB0CC8E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9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ib.rus.ec/i/86/164186/i_010.jpg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hyperlink" Target="http://www.home-edu.ru/user/f/00000647/primer/folder/view.php_files/P1_data/im3.jfif" TargetMode="Externa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hyperlink" Target="http://dic.academic.ru/pictures/wiki/files/84/TamTam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rimea-tour.ru/hersones_t_08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img11.nnm.ru/8/c/3/a/2/967e5be0215da158bae0aea48c3_prev.jpg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http://www.raskleischik.ru/big/333439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gn.omskpress.ru/news/c4b054a3403a6c47e4218e8bfd6beb4f_0.jpg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de.trinixy.ru/pics3/20080605/sssr_140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cache.gawkerassets.com/assets/images/4/2010/03/500x_mobira_senator.jpg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kyrgyzstan.russian-club.net/Image/kyrgyzstan/news/kyrgyzstan-12.07.jpeg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dzrpipl.ru/wp-content/uploads/cache/874_NpAdvHover.jpg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telegraf.by/photo/d/4724-1/skoraja.jpg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C8D2C6-BF3A-4BF0-876C-FD15511E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171">
            <a:off x="3495818" y="1730185"/>
            <a:ext cx="5301129" cy="37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E36D74-EA16-471F-B67B-579DA046EFEF}"/>
              </a:ext>
            </a:extLst>
          </p:cNvPr>
          <p:cNvSpPr txBox="1"/>
          <p:nvPr/>
        </p:nvSpPr>
        <p:spPr>
          <a:xfrm>
            <a:off x="251520" y="188640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Презентация к проекту 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</a:rPr>
              <a:t>«Волшебный мир К. И. Чуковского»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37702-DFEE-4153-BCB3-3F574A4DDAD0}"/>
              </a:ext>
            </a:extLst>
          </p:cNvPr>
          <p:cNvSpPr txBox="1"/>
          <p:nvPr/>
        </p:nvSpPr>
        <p:spPr>
          <a:xfrm>
            <a:off x="431930" y="5887457"/>
            <a:ext cx="586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Подготовила учитель-дефектолог Савельева В. 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56E3B-4E3C-47E4-B0F5-BE60B493864F}"/>
              </a:ext>
            </a:extLst>
          </p:cNvPr>
          <p:cNvSpPr txBox="1"/>
          <p:nvPr/>
        </p:nvSpPr>
        <p:spPr>
          <a:xfrm>
            <a:off x="122540" y="2598003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</a:rPr>
              <a:t>ТЕЛЕФОН</a:t>
            </a:r>
          </a:p>
        </p:txBody>
      </p:sp>
    </p:spTree>
    <p:extLst>
      <p:ext uri="{BB962C8B-B14F-4D97-AF65-F5344CB8AC3E}">
        <p14:creationId xmlns:p14="http://schemas.microsoft.com/office/powerpoint/2010/main" val="180812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F8C24AE-A69D-4334-83C6-02B2A6AE3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" y="2437230"/>
            <a:ext cx="5839394" cy="43795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19159D-CF64-41A6-B10E-B3B8289E33C3}"/>
              </a:ext>
            </a:extLst>
          </p:cNvPr>
          <p:cNvSpPr txBox="1"/>
          <p:nvPr/>
        </p:nvSpPr>
        <p:spPr>
          <a:xfrm>
            <a:off x="1799693" y="332656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недавно две газели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Позвонили и запели: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Неужели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В самом деле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Все сгорели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Карусели?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788DD-63C6-49FD-924E-285435F37D1F}"/>
              </a:ext>
            </a:extLst>
          </p:cNvPr>
          <p:cNvSpPr txBox="1"/>
          <p:nvPr/>
        </p:nvSpPr>
        <p:spPr>
          <a:xfrm>
            <a:off x="6012160" y="2708920"/>
            <a:ext cx="3491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Ах, в уме ли вы, газели?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Не сгорели карусели,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 качели уцелели!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Вы б, газели, не галдели,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на будущей неделе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Прискакали бы и сели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На качели-карусели!</a:t>
            </a:r>
          </a:p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Но не слушали газели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 по-прежнему галдели: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Неужели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В самом деле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Все качели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Погорели?</a:t>
            </a:r>
          </a:p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Что за глупые газели!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4E8F069-49E1-42CB-A8C9-C00F72E00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5122"/>
            <a:ext cx="2827470" cy="248878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139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7E52885-6D9B-4E28-803A-92F5E5B3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3960440" cy="4549676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7EC3E-294A-42D4-B741-FBBE75B635C7}"/>
              </a:ext>
            </a:extLst>
          </p:cNvPr>
          <p:cNvSpPr txBox="1"/>
          <p:nvPr/>
        </p:nvSpPr>
        <p:spPr>
          <a:xfrm>
            <a:off x="683568" y="476672"/>
            <a:ext cx="407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вчера поутру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Кенгуру: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Не это ли квартира Мойдодыра?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63E7BD84-39C6-4160-A0F9-927C2BB1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48" y="1988840"/>
            <a:ext cx="4572000" cy="460854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BD566-DF2D-45E3-82DE-7D7D421D4A7A}"/>
              </a:ext>
            </a:extLst>
          </p:cNvPr>
          <p:cNvSpPr txBox="1"/>
          <p:nvPr/>
        </p:nvSpPr>
        <p:spPr>
          <a:xfrm>
            <a:off x="5148064" y="4549676"/>
            <a:ext cx="3176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Я рассердился да как заору: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Нет! Это чужая квартира!!!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А где Мойдодыр?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Не могу вам сказать…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Позвоните по номеру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Сто двадцать пять.</a:t>
            </a:r>
          </a:p>
        </p:txBody>
      </p:sp>
    </p:spTree>
    <p:extLst>
      <p:ext uri="{BB962C8B-B14F-4D97-AF65-F5344CB8AC3E}">
        <p14:creationId xmlns:p14="http://schemas.microsoft.com/office/powerpoint/2010/main" val="200381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692B5F-ADD4-4A2F-91DC-5595077D5C02}"/>
              </a:ext>
            </a:extLst>
          </p:cNvPr>
          <p:cNvSpPr txBox="1"/>
          <p:nvPr/>
        </p:nvSpPr>
        <p:spPr>
          <a:xfrm>
            <a:off x="4903104" y="1502688"/>
            <a:ext cx="41044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Кто говорит?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Носорог.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Что такое?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Беда! Беда!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Бегите скорее сюда!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В чём дело?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Спасите!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Кого?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Бегемота!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Наш бегемот провалился в болото…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Провалился в болото?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-Да!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 ни туда, ни сюда!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О, если вы не придёте,-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Он утонет, утонет в болоте,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Умрёт, пропадёт Бегемот!!!</a:t>
            </a:r>
          </a:p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Ладно! Бегу! Бегу!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Если могу, помогу!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316ACBD-23AD-4A4F-AA2E-1B21542F9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" y="1855772"/>
            <a:ext cx="4872545" cy="4959801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E675C-02CB-46CC-B656-9C6301F69027}"/>
              </a:ext>
            </a:extLst>
          </p:cNvPr>
          <p:cNvSpPr txBox="1"/>
          <p:nvPr/>
        </p:nvSpPr>
        <p:spPr>
          <a:xfrm>
            <a:off x="1475656" y="59019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Я три ночи не спал,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Я устал.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Мне бы заснуть,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Отдохнуть…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Но только я лёг —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Звонок!</a:t>
            </a:r>
            <a:endParaRPr lang="ru-RU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BDB9BCC8-69A0-4E90-A1F6-F2644A8F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04" y="2"/>
            <a:ext cx="2381200" cy="20959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2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B20498-5C5C-4C55-B68C-A900ADDF7DC8}"/>
              </a:ext>
            </a:extLst>
          </p:cNvPr>
          <p:cNvSpPr txBox="1"/>
          <p:nvPr/>
        </p:nvSpPr>
        <p:spPr>
          <a:xfrm>
            <a:off x="3131840" y="1166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 err="1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Ox</a:t>
            </a: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, нелёгкая это работа —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Из болота тащить бегемота!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1055D4D-30B3-4FEE-B174-64FB86BCF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347" r="1963"/>
          <a:stretch/>
        </p:blipFill>
        <p:spPr bwMode="auto">
          <a:xfrm>
            <a:off x="539552" y="908720"/>
            <a:ext cx="8424936" cy="5727135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49015E-7C79-400F-990A-A2F287216BB7}"/>
              </a:ext>
            </a:extLst>
          </p:cNvPr>
          <p:cNvSpPr txBox="1"/>
          <p:nvPr/>
        </p:nvSpPr>
        <p:spPr>
          <a:xfrm>
            <a:off x="2483768" y="2548934"/>
            <a:ext cx="4536504" cy="1446550"/>
          </a:xfrm>
          <a:prstGeom prst="rect">
            <a:avLst/>
          </a:prstGeom>
          <a:solidFill>
            <a:srgbClr val="FFFF00">
              <a:alpha val="83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0070C0"/>
                </a:solidFill>
              </a:rPr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6702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4A281CF-5A1F-48F0-8F43-E13CF2A2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5004556" cy="50045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44564-52A9-4791-BA56-D5DE27D60F95}"/>
              </a:ext>
            </a:extLst>
          </p:cNvPr>
          <p:cNvSpPr txBox="1"/>
          <p:nvPr/>
        </p:nvSpPr>
        <p:spPr>
          <a:xfrm>
            <a:off x="5508104" y="1484784"/>
            <a:ext cx="3168352" cy="3407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чего животные общались с Корнеем Чуковским?</a:t>
            </a:r>
          </a:p>
          <a:p>
            <a:pPr algn="just">
              <a:lnSpc>
                <a:spcPts val="16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что мы знаем о телефоне? </a:t>
            </a:r>
          </a:p>
          <a:p>
            <a:pPr algn="just">
              <a:lnSpc>
                <a:spcPts val="16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чего нужен телефон? </a:t>
            </a:r>
          </a:p>
          <a:p>
            <a:pPr algn="just">
              <a:lnSpc>
                <a:spcPts val="16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Всегда ли были телефоны?</a:t>
            </a:r>
          </a:p>
          <a:p>
            <a:pPr algn="just">
              <a:lnSpc>
                <a:spcPts val="16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Какими были телефоны раньше?</a:t>
            </a:r>
          </a:p>
          <a:p>
            <a:pPr algn="just">
              <a:lnSpc>
                <a:spcPts val="16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Хотите об этом узнать? </a:t>
            </a:r>
            <a:endParaRPr lang="ru-RU" sz="1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1B7B19-10A3-4859-AA44-8B2287A1E851}"/>
              </a:ext>
            </a:extLst>
          </p:cNvPr>
          <p:cNvSpPr txBox="1"/>
          <p:nvPr/>
        </p:nvSpPr>
        <p:spPr>
          <a:xfrm>
            <a:off x="1475656" y="1700808"/>
            <a:ext cx="59766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FF00"/>
                </a:solidFill>
              </a:rPr>
              <a:t>Путешествие </a:t>
            </a:r>
          </a:p>
          <a:p>
            <a:pPr algn="ctr"/>
            <a:r>
              <a:rPr lang="ru-RU" sz="6600" b="1" dirty="0">
                <a:solidFill>
                  <a:srgbClr val="FFFF00"/>
                </a:solidFill>
              </a:rPr>
              <a:t>в прошлое телефона</a:t>
            </a:r>
          </a:p>
        </p:txBody>
      </p:sp>
    </p:spTree>
    <p:extLst>
      <p:ext uri="{BB962C8B-B14F-4D97-AF65-F5344CB8AC3E}">
        <p14:creationId xmlns:p14="http://schemas.microsoft.com/office/powerpoint/2010/main" val="3898045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9A381-0217-4EA3-B4AF-CD9E81D7CFA3}"/>
              </a:ext>
            </a:extLst>
          </p:cNvPr>
          <p:cNvSpPr txBox="1"/>
          <p:nvPr/>
        </p:nvSpPr>
        <p:spPr>
          <a:xfrm>
            <a:off x="717355" y="3172"/>
            <a:ext cx="79506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+mj-lt"/>
              </a:rPr>
              <a:t>- Давным-давно, когда люди жили в пещерах и одевались в шкуры животных, они не умели говорить, но им приходилось общаться друг с другом. </a:t>
            </a:r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66CE75EA-3DF1-486D-B23A-4F28F7156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/>
          <a:stretch/>
        </p:blipFill>
        <p:spPr>
          <a:xfrm>
            <a:off x="4355976" y="764704"/>
            <a:ext cx="4869303" cy="45545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4" name="i-main-pic" descr="Картинка 31 из 10120">
            <a:hlinkClick r:id="rId3" tgtFrame="_blank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9067" y="2983311"/>
            <a:ext cx="4869303" cy="3995649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9" name="i-main-pic" descr="Картинка 38 из 10120">
            <a:hlinkClick r:id="rId5" tgtFrame="_blank"/>
            <a:extLst>
              <a:ext uri="{FF2B5EF4-FFF2-40B4-BE49-F238E27FC236}">
                <a16:creationId xmlns:a16="http://schemas.microsoft.com/office/drawing/2014/main" id="{DD6E3262-206E-43D3-BD74-158B78642E7F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7532" y="1772816"/>
            <a:ext cx="4510284" cy="351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524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B6C685-F7B7-4F8E-B538-6E89651AE5D1}"/>
              </a:ext>
            </a:extLst>
          </p:cNvPr>
          <p:cNvSpPr txBox="1"/>
          <p:nvPr/>
        </p:nvSpPr>
        <p:spPr>
          <a:xfrm>
            <a:off x="107504" y="44624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Шло время, люди научились говорить, строили себе жилища, разводили хозяйство и продолжали искать новые способы передачи информации.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Объект 8">
            <a:extLst>
              <a:ext uri="{FF2B5EF4-FFF2-40B4-BE49-F238E27FC236}">
                <a16:creationId xmlns:a16="http://schemas.microsoft.com/office/drawing/2014/main" id="{D10417C4-50DA-40F1-A4F6-B1B44417E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45" y="908720"/>
            <a:ext cx="4752528" cy="3452395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6" name="Объект 9">
            <a:extLst>
              <a:ext uri="{FF2B5EF4-FFF2-40B4-BE49-F238E27FC236}">
                <a16:creationId xmlns:a16="http://schemas.microsoft.com/office/drawing/2014/main" id="{48128A99-33ED-46DB-9D67-49D1E6082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12976"/>
            <a:ext cx="5311426" cy="3724466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45313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65A56C-3AAE-41A9-A7C0-7140CBC53398}"/>
              </a:ext>
            </a:extLst>
          </p:cNvPr>
          <p:cNvSpPr txBox="1"/>
          <p:nvPr/>
        </p:nvSpPr>
        <p:spPr>
          <a:xfrm>
            <a:off x="-2" y="-27384"/>
            <a:ext cx="9396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необходимо было сообщить какую-то новость в другую деревню, люди забирались на высокую гору и разводили костер, позже использовали звуки барабанов, сигнальных труб, колокола.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81FA64-9D02-4D1E-AF06-C76A3498D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8657" r="13257" b="16925"/>
          <a:stretch/>
        </p:blipFill>
        <p:spPr bwMode="auto">
          <a:xfrm>
            <a:off x="-32296" y="980728"/>
            <a:ext cx="4737463" cy="381642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EB1E836-42E3-4D23-B8BC-35DC50265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4851" r="7275" b="11150"/>
          <a:stretch/>
        </p:blipFill>
        <p:spPr bwMode="auto">
          <a:xfrm>
            <a:off x="4771315" y="1052736"/>
            <a:ext cx="4359962" cy="381642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-main-pic" descr="Картинка 39 из 10120">
            <a:hlinkClick r:id="rId4" tgtFrame="_blank"/>
            <a:extLst>
              <a:ext uri="{FF2B5EF4-FFF2-40B4-BE49-F238E27FC236}">
                <a16:creationId xmlns:a16="http://schemas.microsoft.com/office/drawing/2014/main" id="{836888E6-CBFB-4510-AC13-55325093608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924944"/>
            <a:ext cx="417646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23163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B82394-CFB7-4A98-A8DB-7916919F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4750002" cy="432048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-main-pic" descr="Картинка 15 из 361">
            <a:hlinkClick r:id="rId3" tgtFrame="_blank"/>
            <a:extLst>
              <a:ext uri="{FF2B5EF4-FFF2-40B4-BE49-F238E27FC236}">
                <a16:creationId xmlns:a16="http://schemas.microsoft.com/office/drawing/2014/main" id="{897B3C19-41C9-4065-887C-30B3F0CE92E8}"/>
              </a:ext>
            </a:extLst>
          </p:cNvPr>
          <p:cNvPicPr/>
          <p:nvPr/>
        </p:nvPicPr>
        <p:blipFill rotWithShape="1">
          <a:blip r:embed="rId4"/>
          <a:srcRect l="11349" r="22105"/>
          <a:stretch/>
        </p:blipFill>
        <p:spPr bwMode="auto">
          <a:xfrm>
            <a:off x="4355976" y="1916832"/>
            <a:ext cx="489654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61011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7C1EE4B-D6FB-496E-84AF-21686296B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" y="137016"/>
            <a:ext cx="5456157" cy="6583967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F6D76-52A3-40C4-83BE-4D6CF481E31C}"/>
              </a:ext>
            </a:extLst>
          </p:cNvPr>
          <p:cNvSpPr txBox="1"/>
          <p:nvPr/>
        </p:nvSpPr>
        <p:spPr>
          <a:xfrm>
            <a:off x="5690740" y="118382"/>
            <a:ext cx="3162888" cy="4042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У меня зазвонил телефон.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Кто говорит?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Слон.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Откуда?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От верблюда.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Что вам надо?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Шоколада.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Для кого?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Для сына моего.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А много ли прислать?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Да пудов этак пять. Или шесть: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Больше ему не съесть,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Он у меня ещё маленький!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B2DBC660-9E76-4381-A74C-768CCA03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228" y="4816840"/>
            <a:ext cx="2290603" cy="2016224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сладость&#10;&#10;Автоматически созданное описание">
            <a:extLst>
              <a:ext uri="{FF2B5EF4-FFF2-40B4-BE49-F238E27FC236}">
                <a16:creationId xmlns:a16="http://schemas.microsoft.com/office/drawing/2014/main" id="{D8F2B2EC-122F-448D-AE58-8159C2F80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3329">
            <a:off x="1471932" y="1240128"/>
            <a:ext cx="5933933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FF4A60-C7F8-498B-B0AB-EE1A01764E43}"/>
              </a:ext>
            </a:extLst>
          </p:cNvPr>
          <p:cNvSpPr txBox="1"/>
          <p:nvPr/>
        </p:nvSpPr>
        <p:spPr>
          <a:xfrm>
            <a:off x="2281561" y="116632"/>
            <a:ext cx="4580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FF00"/>
                </a:solidFill>
              </a:rPr>
              <a:t>Вскоре люди придумали новый способ передачи информации </a:t>
            </a:r>
          </a:p>
          <a:p>
            <a:pPr algn="ctr"/>
            <a:r>
              <a:rPr lang="ru-RU" sz="1800" b="1" dirty="0">
                <a:solidFill>
                  <a:srgbClr val="FFFF00"/>
                </a:solidFill>
              </a:rPr>
              <a:t>«Голубиная почта»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616A30-15C8-47E8-92C9-6878F2E78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80728"/>
            <a:ext cx="4545360" cy="35015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5BFC42-157D-4BEE-B2C7-A06CC4AC3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29000"/>
            <a:ext cx="5553472" cy="3501584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70722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3463A5-F238-45FC-9E55-B0AC88D8191F}"/>
              </a:ext>
            </a:extLst>
          </p:cNvPr>
          <p:cNvSpPr txBox="1"/>
          <p:nvPr/>
        </p:nvSpPr>
        <p:spPr>
          <a:xfrm>
            <a:off x="755576" y="1028343"/>
            <a:ext cx="2808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время шло. И вот был изобретен первый аппарат, он представлял собой две трубки, похожие на воронки, которые соединялись между собой длинным проводом. В одну трубку говорили, другую прикладывали к уху. Этот аппарат назвали «ТЕЛЕФОН».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i-main-pic" descr="Картинка 6 из 84000">
            <a:hlinkClick r:id="rId2" tgtFrame="_blank"/>
            <a:extLst>
              <a:ext uri="{FF2B5EF4-FFF2-40B4-BE49-F238E27FC236}">
                <a16:creationId xmlns:a16="http://schemas.microsoft.com/office/drawing/2014/main" id="{CEBF3E92-AC32-40A9-9F0C-10D6F15B6FC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368660"/>
            <a:ext cx="374441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81812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5E86A0-30B2-4FD2-A90F-41B5B8AA68BE}"/>
              </a:ext>
            </a:extLst>
          </p:cNvPr>
          <p:cNvSpPr txBox="1"/>
          <p:nvPr/>
        </p:nvSpPr>
        <p:spPr>
          <a:xfrm>
            <a:off x="142030" y="188640"/>
            <a:ext cx="45808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Позднее виды телефонов менялись и люди изобрели телефоны с диском, для набора номера, палец вставляли в отверстия на диске, помеченные цифрами и крутили диск.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032D3-CDDA-4649-AE5C-89342A779289}"/>
              </a:ext>
            </a:extLst>
          </p:cNvPr>
          <p:cNvSpPr txBox="1"/>
          <p:nvPr/>
        </p:nvSpPr>
        <p:spPr>
          <a:xfrm>
            <a:off x="4355976" y="4869161"/>
            <a:ext cx="46168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 диск заменяли кнопками. У многих такие телефоны есть и сейчас, но таким аппаратом можно было пользоваться, находясь в помещении, с собой его взять нельзя.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" name="i-main-pic" descr="Картинка 2 из 84000">
            <a:hlinkClick r:id="rId2" tgtFrame="_blank"/>
            <a:extLst>
              <a:ext uri="{FF2B5EF4-FFF2-40B4-BE49-F238E27FC236}">
                <a16:creationId xmlns:a16="http://schemas.microsoft.com/office/drawing/2014/main" id="{0728939E-DF11-45AA-8C21-E80BD8BD777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6" y="2219965"/>
            <a:ext cx="2464141" cy="232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8900"/>
          </a:effectLst>
        </p:spPr>
      </p:pic>
      <p:pic>
        <p:nvPicPr>
          <p:cNvPr id="9" name="Рисунок 8" descr="http://de.trinixy.ru/pics3/20080605/sssr_140.jpg">
            <a:hlinkClick r:id="rId4" tgtFrame="_blank"/>
            <a:extLst>
              <a:ext uri="{FF2B5EF4-FFF2-40B4-BE49-F238E27FC236}">
                <a16:creationId xmlns:a16="http://schemas.microsoft.com/office/drawing/2014/main" id="{BF85DFFB-01AE-48D6-A3F3-A80C30AAF363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672" y="4668559"/>
            <a:ext cx="2636662" cy="213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i-main-pic" descr="Картинка 46 из 84000">
            <a:hlinkClick r:id="rId6" tgtFrame="_blank"/>
            <a:extLst>
              <a:ext uri="{FF2B5EF4-FFF2-40B4-BE49-F238E27FC236}">
                <a16:creationId xmlns:a16="http://schemas.microsoft.com/office/drawing/2014/main" id="{AEF3C8F0-514A-4CEC-9023-B20B3A69457B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10401" y="-149624"/>
            <a:ext cx="2597318" cy="270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651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E5B2FD-362F-4CCB-91AC-5675BEB3D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34" y="1815517"/>
            <a:ext cx="2357530" cy="2853042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1454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DB98E0-D9E6-4877-90B9-D6EF203D7123}"/>
              </a:ext>
            </a:extLst>
          </p:cNvPr>
          <p:cNvSpPr txBox="1"/>
          <p:nvPr/>
        </p:nvSpPr>
        <p:spPr>
          <a:xfrm>
            <a:off x="1259632" y="14047"/>
            <a:ext cx="720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Ученые снова стали думать, как телефон сделать удобным для общения и передачи информации. И вот изобрели мобильный телефон.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" name="i-main-pic" descr="Картинка 27 из 84000">
            <a:hlinkClick r:id="rId2" tgtFrame="_blank"/>
            <a:extLst>
              <a:ext uri="{FF2B5EF4-FFF2-40B4-BE49-F238E27FC236}">
                <a16:creationId xmlns:a16="http://schemas.microsoft.com/office/drawing/2014/main" id="{A5F22001-CDD5-49C0-B736-5F97EDEF070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1740" y="901568"/>
            <a:ext cx="46805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778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EF8BF9-27F3-4026-9B7A-18C8BE383A29}"/>
              </a:ext>
            </a:extLst>
          </p:cNvPr>
          <p:cNvSpPr txBox="1"/>
          <p:nvPr/>
        </p:nvSpPr>
        <p:spPr>
          <a:xfrm rot="10800000" flipV="1">
            <a:off x="361969" y="5517232"/>
            <a:ext cx="8784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обильный – означает переносной его можно брать с собой и общаться, где бы ты не находился. </a:t>
            </a:r>
          </a:p>
          <a:p>
            <a: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Поэтому ученые опять стали думать, как сделать телефон удобным и компактным. 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13D23A-7E0D-4743-A718-2BEB86DD8779}"/>
              </a:ext>
            </a:extLst>
          </p:cNvPr>
          <p:cNvSpPr txBox="1"/>
          <p:nvPr/>
        </p:nvSpPr>
        <p:spPr>
          <a:xfrm>
            <a:off x="2110404" y="179514"/>
            <a:ext cx="635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появились вот такие маленькие телефоны. Мы можем носить их с собой.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31AC8-F673-40FD-ABB3-61E4BB466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672408" cy="3670089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8" name="Объект 6">
            <a:extLst>
              <a:ext uri="{FF2B5EF4-FFF2-40B4-BE49-F238E27FC236}">
                <a16:creationId xmlns:a16="http://schemas.microsoft.com/office/drawing/2014/main" id="{6612EE9B-AF8B-436C-992A-BF210AEF2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08920"/>
            <a:ext cx="3672408" cy="3969566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69911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524" y="220784"/>
            <a:ext cx="8568952" cy="1366058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 каждого телефона есть свой номер. </a:t>
            </a:r>
            <a:br>
              <a:rPr lang="ru-RU" sz="1800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Это помогает нам позвонить именно тому человеку, которому нужно. </a:t>
            </a:r>
            <a:br>
              <a:rPr lang="ru-RU" sz="1800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Есть номера, которые должен знать каждый человек в нашей стране! </a:t>
            </a:r>
            <a:endParaRPr lang="ru-RU" sz="180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480" y="5929330"/>
            <a:ext cx="5925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 </a:t>
            </a:r>
            <a:endParaRPr lang="ru-RU" sz="4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i-main-pic" descr="Картинка 18 из 63023">
            <a:hlinkClick r:id="rId2" tgtFrame="_blank"/>
            <a:extLst>
              <a:ext uri="{FF2B5EF4-FFF2-40B4-BE49-F238E27FC236}">
                <a16:creationId xmlns:a16="http://schemas.microsoft.com/office/drawing/2014/main" id="{0944D158-D847-4079-899A-A1BF04CD2A7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914738"/>
            <a:ext cx="5616624" cy="43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778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763B92-7FDC-4CDA-8207-AB38A9BD89BD}"/>
              </a:ext>
            </a:extLst>
          </p:cNvPr>
          <p:cNvSpPr txBox="1"/>
          <p:nvPr/>
        </p:nvSpPr>
        <p:spPr>
          <a:xfrm>
            <a:off x="6228184" y="2852936"/>
            <a:ext cx="2520280" cy="1569660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-01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6" name="i-main-pic" descr="Картинка 8 из 5977">
            <a:hlinkClick r:id="rId2" tgtFrame="_blank"/>
            <a:extLst>
              <a:ext uri="{FF2B5EF4-FFF2-40B4-BE49-F238E27FC236}">
                <a16:creationId xmlns:a16="http://schemas.microsoft.com/office/drawing/2014/main" id="{64CA9640-BFCB-45FE-ADB2-6E6E40AA317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908720"/>
            <a:ext cx="5540396" cy="44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651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DA14E0-1027-46AE-99C6-F6F549DF7ACE}"/>
              </a:ext>
            </a:extLst>
          </p:cNvPr>
          <p:cNvSpPr txBox="1"/>
          <p:nvPr/>
        </p:nvSpPr>
        <p:spPr>
          <a:xfrm>
            <a:off x="6458025" y="2413113"/>
            <a:ext cx="22904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-02</a:t>
            </a:r>
          </a:p>
        </p:txBody>
      </p:sp>
    </p:spTree>
    <p:extLst>
      <p:ext uri="{BB962C8B-B14F-4D97-AF65-F5344CB8AC3E}">
        <p14:creationId xmlns:p14="http://schemas.microsoft.com/office/powerpoint/2010/main" val="12086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328612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i-main-pic" descr="Картинка 6 из 18911">
            <a:hlinkClick r:id="rId2" tgtFrame="_blank"/>
            <a:extLst>
              <a:ext uri="{FF2B5EF4-FFF2-40B4-BE49-F238E27FC236}">
                <a16:creationId xmlns:a16="http://schemas.microsoft.com/office/drawing/2014/main" id="{6C6ACCBC-1061-4483-9EB3-4652459CF40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5870456" cy="444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D247EE-0A94-4499-8A8E-E9970D3B582D}"/>
              </a:ext>
            </a:extLst>
          </p:cNvPr>
          <p:cNvSpPr txBox="1"/>
          <p:nvPr/>
        </p:nvSpPr>
        <p:spPr>
          <a:xfrm>
            <a:off x="6516216" y="2547258"/>
            <a:ext cx="22184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-03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267B94-643D-4840-B0DC-68C573698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9" y="1980185"/>
            <a:ext cx="7862161" cy="4478319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2EDDA5-2749-4E0C-8DEA-170F65CBFF79}"/>
              </a:ext>
            </a:extLst>
          </p:cNvPr>
          <p:cNvSpPr txBox="1"/>
          <p:nvPr/>
        </p:nvSpPr>
        <p:spPr>
          <a:xfrm>
            <a:off x="2170309" y="399496"/>
            <a:ext cx="4580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FF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вы узнали о телефоне, каким телефон был в прошлом ?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46BDFDC-7F4B-43CA-B4B1-3569EF11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68" y="692696"/>
            <a:ext cx="6237312" cy="6237312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C33965-5A17-44BE-B900-3554A96D2692}"/>
              </a:ext>
            </a:extLst>
          </p:cNvPr>
          <p:cNvSpPr txBox="1"/>
          <p:nvPr/>
        </p:nvSpPr>
        <p:spPr>
          <a:xfrm>
            <a:off x="2839133" y="-99392"/>
            <a:ext cx="3240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Эксперимент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EBCBC2-E61B-485D-AA8F-194DB036BBC8}"/>
              </a:ext>
            </a:extLst>
          </p:cNvPr>
          <p:cNvSpPr txBox="1"/>
          <p:nvPr/>
        </p:nvSpPr>
        <p:spPr>
          <a:xfrm>
            <a:off x="323528" y="764704"/>
            <a:ext cx="35283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потом позвонил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Крокодил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 со слезами просил: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Мой милый, хороший,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Пришли мне калоши,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 мне, и жене, и </a:t>
            </a:r>
            <a:r>
              <a:rPr lang="ru-RU" b="1" i="0" dirty="0" err="1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Тотоше</a:t>
            </a: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Постой, не тебе ли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На прошлой неделе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Я выслал две пары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Отличных калош?</a:t>
            </a:r>
          </a:p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Ах, те, что ты выслал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На прошлой неделе,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Мы давно уже съели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 ждём не дождёмся,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Когда же ты снова пришлёшь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К нашему ужину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Дюжину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Новых и сладких калош!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5E04312-B443-4E32-BBA6-6DC75373C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93" y="7855"/>
            <a:ext cx="5940152" cy="458797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обувь, одежда, туфли&#10;&#10;Автоматически созданное описание">
            <a:extLst>
              <a:ext uri="{FF2B5EF4-FFF2-40B4-BE49-F238E27FC236}">
                <a16:creationId xmlns:a16="http://schemas.microsoft.com/office/drawing/2014/main" id="{9134D4F6-C9FD-46A0-BF11-02766E794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400600" cy="361147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47AAE70-958B-4005-A8A8-10350C1D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676" y="5104606"/>
            <a:ext cx="1677796" cy="14768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9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FB8C09-E3DA-4664-BCC3-C238C389823E}"/>
              </a:ext>
            </a:extLst>
          </p:cNvPr>
          <p:cNvSpPr txBox="1"/>
          <p:nvPr/>
        </p:nvSpPr>
        <p:spPr>
          <a:xfrm>
            <a:off x="1907704" y="925387"/>
            <a:ext cx="5040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FFFF00"/>
                </a:solidFill>
              </a:rPr>
              <a:t>Спасибо </a:t>
            </a:r>
          </a:p>
          <a:p>
            <a:pPr algn="ctr"/>
            <a:r>
              <a:rPr lang="ru-RU" sz="7200" b="1" dirty="0">
                <a:solidFill>
                  <a:srgbClr val="FFFF00"/>
                </a:solidFill>
              </a:rPr>
              <a:t>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C1ECEF-E48A-449A-9921-B2F103FD7A5C}"/>
              </a:ext>
            </a:extLst>
          </p:cNvPr>
          <p:cNvSpPr txBox="1"/>
          <p:nvPr/>
        </p:nvSpPr>
        <p:spPr>
          <a:xfrm>
            <a:off x="611560" y="138663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потом позвонили </a:t>
            </a:r>
            <a:r>
              <a:rPr lang="ru-RU" b="1" i="0" dirty="0" err="1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зайчатки</a:t>
            </a: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Нельзя ли прислать перчатки?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C2AC915-C8FE-4F7A-A81C-B41944F3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3" y="1338992"/>
            <a:ext cx="6000805" cy="5013548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перчаточны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E690873-B0A2-4F0F-B7DA-E6C40D68D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0808"/>
            <a:ext cx="4601301" cy="362014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2A38FB8-FA3C-4F69-8721-2C49AB037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38663"/>
            <a:ext cx="1677796" cy="147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0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CE12F7-30F6-44A2-A95F-A106C49B743D}"/>
              </a:ext>
            </a:extLst>
          </p:cNvPr>
          <p:cNvSpPr txBox="1"/>
          <p:nvPr/>
        </p:nvSpPr>
        <p:spPr>
          <a:xfrm>
            <a:off x="467544" y="476672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потом позвонили мартышки: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Пришлите, пожалуйста, книжки!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C571A1A-259F-46DF-9017-97BC48F5F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2" t="8692" r="2750" b="23350"/>
          <a:stretch/>
        </p:blipFill>
        <p:spPr bwMode="auto">
          <a:xfrm>
            <a:off x="3468438" y="-113084"/>
            <a:ext cx="5472608" cy="4896544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896766-0FF0-44B4-A062-A3250703E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2780928"/>
            <a:ext cx="4005064" cy="400506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0BD8A51-8C3D-4408-BAB3-0D2907C4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95" y="5229200"/>
            <a:ext cx="1677796" cy="1476822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77D81F-C703-4812-B663-D249667C71B4}"/>
              </a:ext>
            </a:extLst>
          </p:cNvPr>
          <p:cNvSpPr txBox="1"/>
          <p:nvPr/>
        </p:nvSpPr>
        <p:spPr>
          <a:xfrm>
            <a:off x="5471592" y="3284984"/>
            <a:ext cx="3672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потом позвонил медведь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Да как начал, как начал реветь.</a:t>
            </a:r>
          </a:p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Погодите, медведь, не ревите,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Объясните, чего вы хотите?</a:t>
            </a:r>
          </a:p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Но он только «</a:t>
            </a:r>
            <a:r>
              <a:rPr lang="ru-RU" b="1" i="0" dirty="0" err="1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му</a:t>
            </a: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» да «</a:t>
            </a:r>
            <a:r>
              <a:rPr lang="ru-RU" b="1" i="0" dirty="0" err="1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му</a:t>
            </a: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»,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к чему, почему —</a:t>
            </a:r>
            <a:b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Не пойму!</a:t>
            </a:r>
          </a:p>
          <a:p>
            <a:pPr algn="l"/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Повесьте, пожалуйста, трубку!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AD3985E-0B9A-457F-AB73-D7D81C8B0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15988"/>
            <a:ext cx="5837449" cy="5472608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D394A73-D8F5-4AEC-BF0B-4BB13F77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50" y="34998"/>
            <a:ext cx="3251842" cy="2862322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73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A5D37-9387-460D-BEC0-1D949CCA0291}"/>
              </a:ext>
            </a:extLst>
          </p:cNvPr>
          <p:cNvSpPr txBox="1"/>
          <p:nvPr/>
        </p:nvSpPr>
        <p:spPr>
          <a:xfrm>
            <a:off x="395536" y="692696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потом позвонили цапли: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Пришлите, пожалуйста, капли: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Мы лягушками нынче объелись,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 у нас животы разболелись!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AFBA276-569F-4BBA-AEB2-A1595CE32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3520"/>
            <a:ext cx="6334125" cy="5715000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E2E43DD-5F28-46B4-A6D7-A1CC8751FD02}"/>
              </a:ext>
            </a:extLst>
          </p:cNvPr>
          <p:cNvGrpSpPr/>
          <p:nvPr/>
        </p:nvGrpSpPr>
        <p:grpSpPr>
          <a:xfrm>
            <a:off x="251520" y="3212976"/>
            <a:ext cx="2232248" cy="3429000"/>
            <a:chOff x="467545" y="3285480"/>
            <a:chExt cx="2232248" cy="3429000"/>
          </a:xfrm>
        </p:grpSpPr>
        <p:pic>
          <p:nvPicPr>
            <p:cNvPr id="7" name="Рисунок 6" descr="Изображение выглядит как бутылка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51EE5D80-BCCD-4A64-8530-1BE0FF199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3" r="25114"/>
            <a:stretch/>
          </p:blipFill>
          <p:spPr>
            <a:xfrm>
              <a:off x="467545" y="3285480"/>
              <a:ext cx="2232248" cy="3429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DBA3D5-68EB-4376-ADE0-1D7B3DD9BD0F}"/>
                </a:ext>
              </a:extLst>
            </p:cNvPr>
            <p:cNvSpPr txBox="1"/>
            <p:nvPr/>
          </p:nvSpPr>
          <p:spPr>
            <a:xfrm>
              <a:off x="634658" y="4993105"/>
              <a:ext cx="18260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70C0"/>
                  </a:solidFill>
                </a:rPr>
                <a:t>Желудочные</a:t>
              </a:r>
            </a:p>
            <a:p>
              <a:pPr algn="ctr"/>
              <a:r>
                <a:rPr lang="ru-RU" sz="2000" b="1" dirty="0">
                  <a:solidFill>
                    <a:srgbClr val="0070C0"/>
                  </a:solidFill>
                </a:rPr>
                <a:t>капли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4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5B58BF-B149-4A2A-AB4C-B335E2147D61}"/>
              </a:ext>
            </a:extLst>
          </p:cNvPr>
          <p:cNvSpPr txBox="1"/>
          <p:nvPr/>
        </p:nvSpPr>
        <p:spPr>
          <a:xfrm>
            <a:off x="2905941" y="132378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А потом позвонила свинья: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Пришлите ко мне соловья.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Мы сегодня вдвоём с соловьем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Чудесную песню споём.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Нет, нет! Соловей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Не поёт для свиней!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Позови-ка ты лучше ворону!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B7C06F6-0760-4D43-813B-CFF47169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5081"/>
            <a:ext cx="5494055" cy="4120541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647C6829-9424-4912-A15E-9FD771CD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2378"/>
            <a:ext cx="1963374" cy="17281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481A6A3-49C7-4DBD-B998-ABF99F32322F}"/>
              </a:ext>
            </a:extLst>
          </p:cNvPr>
          <p:cNvGrpSpPr/>
          <p:nvPr/>
        </p:nvGrpSpPr>
        <p:grpSpPr>
          <a:xfrm>
            <a:off x="91697" y="692696"/>
            <a:ext cx="2799672" cy="5228218"/>
            <a:chOff x="243905" y="617423"/>
            <a:chExt cx="2799672" cy="5228218"/>
          </a:xfrm>
        </p:grpSpPr>
        <p:pic>
          <p:nvPicPr>
            <p:cNvPr id="8" name="Рисунок 7" descr="Изображение выглядит как птица, внешний, черный, певч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B8BEFCDE-8160-45E9-8DCF-EF8934CC3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05" y="2017046"/>
              <a:ext cx="2617905" cy="220272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клетка, зд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FFB5BB8F-74EA-4C69-ABF4-DDD7447CA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2" r="30269"/>
            <a:stretch/>
          </p:blipFill>
          <p:spPr>
            <a:xfrm>
              <a:off x="243905" y="617423"/>
              <a:ext cx="2799672" cy="5228218"/>
            </a:xfrm>
            <a:prstGeom prst="rect">
              <a:avLst/>
            </a:prstGeom>
          </p:spPr>
        </p:pic>
      </p:grpSp>
      <p:pic>
        <p:nvPicPr>
          <p:cNvPr id="8204" name="Picture 12">
            <a:extLst>
              <a:ext uri="{FF2B5EF4-FFF2-40B4-BE49-F238E27FC236}">
                <a16:creationId xmlns:a16="http://schemas.microsoft.com/office/drawing/2014/main" id="{E15B9780-070D-4C3F-8D77-F731C5EC6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9403" r="8637" b="8591"/>
          <a:stretch/>
        </p:blipFill>
        <p:spPr bwMode="auto">
          <a:xfrm>
            <a:off x="-76048" y="1642902"/>
            <a:ext cx="5345088" cy="4018346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660F31D6-B411-4315-8A12-477E4360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48" y="284778"/>
            <a:ext cx="1963374" cy="17281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4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A06F1C-01B9-453F-BEFE-F1DD1011DA48}"/>
              </a:ext>
            </a:extLst>
          </p:cNvPr>
          <p:cNvSpPr txBox="1"/>
          <p:nvPr/>
        </p:nvSpPr>
        <p:spPr>
          <a:xfrm>
            <a:off x="3347864" y="68431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 снова медведь: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— О, спасите моржа!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Вчера проглотил он морского ежа!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96423AD-546B-411E-A60E-C0977FF8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232" y="1115642"/>
            <a:ext cx="4663013" cy="4104456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5E8031-FF4D-4F62-9183-CD01383E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99" y="1052736"/>
            <a:ext cx="4512286" cy="4230268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4F7D3D-A3C8-497C-952B-DC5749E84F7A}"/>
              </a:ext>
            </a:extLst>
          </p:cNvPr>
          <p:cNvSpPr txBox="1"/>
          <p:nvPr/>
        </p:nvSpPr>
        <p:spPr>
          <a:xfrm>
            <a:off x="3317526" y="5103674"/>
            <a:ext cx="3501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И такая дребедень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Целый день: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Динь-</a:t>
            </a:r>
            <a:r>
              <a:rPr lang="ru-RU" b="1" i="0" dirty="0" err="1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ди</a:t>
            </a: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-лень,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Динь-</a:t>
            </a:r>
            <a:r>
              <a:rPr lang="ru-RU" b="1" i="0" dirty="0" err="1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ди</a:t>
            </a: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-лень,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Динь-</a:t>
            </a:r>
            <a:r>
              <a:rPr lang="ru-RU" b="1" i="0" dirty="0" err="1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ди</a:t>
            </a: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-лень!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То тюлень позвонит, то олень.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146CD5B-385B-497B-895F-C45A02280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43" y="1434984"/>
            <a:ext cx="7401777" cy="34657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D220E9B-B605-48A3-A1BB-B3CCDD7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0174"/>
            <a:ext cx="4663012" cy="63976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02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637</TotalTime>
  <Words>1031</Words>
  <Application>Microsoft Office PowerPoint</Application>
  <PresentationFormat>Экран (4:3)</PresentationFormat>
  <Paragraphs>72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Calibri</vt:lpstr>
      <vt:lpstr>cambria</vt:lpstr>
      <vt:lpstr>Constantia</vt:lpstr>
      <vt:lpstr>Verdana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каждого телефона есть свой номер.  Это помогает нам позвонить именно тому человеку, которому нужно.  Есть номера, которые должен знать каждый человек в нашей стране! </vt:lpstr>
      <vt:lpstr> </vt:lpstr>
      <vt:lpstr> </vt:lpstr>
      <vt:lpstr>Презентация PowerPoint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Виктория Савельева</cp:lastModifiedBy>
  <cp:revision>56</cp:revision>
  <dcterms:created xsi:type="dcterms:W3CDTF">2011-03-16T11:59:39Z</dcterms:created>
  <dcterms:modified xsi:type="dcterms:W3CDTF">2021-02-14T17:11:45Z</dcterms:modified>
</cp:coreProperties>
</file>