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8" r:id="rId10"/>
    <p:sldId id="265" r:id="rId11"/>
    <p:sldId id="267" r:id="rId12"/>
    <p:sldId id="266" r:id="rId13"/>
    <p:sldId id="270" r:id="rId14"/>
    <p:sldId id="269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772400" cy="22596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НЕЙРОИГРЫ </a:t>
            </a:r>
            <a:r>
              <a:rPr lang="ru-RU" sz="3200" b="1" dirty="0">
                <a:solidFill>
                  <a:srgbClr val="C00000"/>
                </a:solidFill>
              </a:rPr>
              <a:t>– ЭФФЕКТИВНЫЙ  ИНСТРУМЕНТ  В РАБОТЕ ДЕФЕКТОЛОГА И ЛОГОПЕДА. </a:t>
            </a:r>
            <a:r>
              <a:rPr lang="ru-RU" sz="3200" b="1" dirty="0">
                <a:solidFill>
                  <a:schemeClr val="accent2"/>
                </a:solidFill>
              </a:rPr>
              <a:t/>
            </a:r>
            <a:br>
              <a:rPr lang="ru-RU" sz="3200" b="1" dirty="0">
                <a:solidFill>
                  <a:schemeClr val="accent2"/>
                </a:solidFill>
              </a:rPr>
            </a:b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368752" cy="720080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>
                <a:solidFill>
                  <a:schemeClr val="tx2"/>
                </a:solidFill>
              </a:rPr>
              <a:t>Мастер - класс для педагогов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32" y="3428999"/>
            <a:ext cx="3107301" cy="3107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9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79673" cy="72008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«</a:t>
            </a:r>
            <a:r>
              <a:rPr lang="ru-RU" sz="3600" b="1" dirty="0" err="1">
                <a:solidFill>
                  <a:srgbClr val="C00000"/>
                </a:solidFill>
              </a:rPr>
              <a:t>Нейротаблицы</a:t>
            </a:r>
            <a:r>
              <a:rPr lang="ru-RU" sz="3600" b="1" dirty="0">
                <a:solidFill>
                  <a:srgbClr val="C00000"/>
                </a:solidFill>
              </a:rPr>
              <a:t> на внимание»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7463">
            <a:off x="471340" y="1482063"/>
            <a:ext cx="3457143" cy="267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9" t="7025" r="3023" b="4944"/>
          <a:stretch/>
        </p:blipFill>
        <p:spPr bwMode="auto">
          <a:xfrm rot="924005">
            <a:off x="4503498" y="1426629"/>
            <a:ext cx="4320480" cy="310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5" t="14787" r="17246" b="22261"/>
          <a:stretch/>
        </p:blipFill>
        <p:spPr bwMode="auto">
          <a:xfrm rot="20963540">
            <a:off x="2402423" y="3786322"/>
            <a:ext cx="3532489" cy="252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54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8576" y="116632"/>
            <a:ext cx="4618856" cy="922114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Нейротренажеры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t="7884" r="2051" b="11125"/>
          <a:stretch/>
        </p:blipFill>
        <p:spPr bwMode="auto">
          <a:xfrm>
            <a:off x="2987824" y="4797152"/>
            <a:ext cx="3131427" cy="19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811771" cy="289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7" r="24010"/>
          <a:stretch/>
        </p:blipFill>
        <p:spPr bwMode="auto">
          <a:xfrm>
            <a:off x="395536" y="1844824"/>
            <a:ext cx="2362982" cy="443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980728"/>
            <a:ext cx="313184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rgbClr val="C00000"/>
                </a:solidFill>
              </a:rPr>
              <a:t>Нейроскакалка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36004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ea typeface="+mj-ea"/>
                <a:cs typeface="+mj-cs"/>
              </a:rPr>
              <a:t>Нейровосьмёрка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91014" cy="56207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Межполушарные доски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r="12072"/>
          <a:stretch/>
        </p:blipFill>
        <p:spPr bwMode="auto">
          <a:xfrm>
            <a:off x="1691680" y="1240129"/>
            <a:ext cx="2757056" cy="274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0" t="3806" r="18495" b="3396"/>
          <a:stretch/>
        </p:blipFill>
        <p:spPr bwMode="auto">
          <a:xfrm>
            <a:off x="6012160" y="1196752"/>
            <a:ext cx="2790486" cy="41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t="27105" r="5754" b="26627"/>
          <a:stretch/>
        </p:blipFill>
        <p:spPr bwMode="auto">
          <a:xfrm>
            <a:off x="809150" y="4114412"/>
            <a:ext cx="4739064" cy="252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31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27168" cy="77292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Игры на мозжечковую стимуляцию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5144"/>
            <a:ext cx="3312368" cy="186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" t="12580" r="11068"/>
          <a:stretch/>
        </p:blipFill>
        <p:spPr bwMode="auto">
          <a:xfrm>
            <a:off x="265606" y="1888725"/>
            <a:ext cx="3108072" cy="4950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33" y="2459043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51338"/>
            <a:ext cx="3287688" cy="18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124744"/>
            <a:ext cx="309634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Игры с мячами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8151" y="3455772"/>
            <a:ext cx="2880073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Кинезиологические</a:t>
            </a:r>
            <a:r>
              <a:rPr lang="ru-RU" sz="2400" b="1" dirty="0" smtClean="0">
                <a:solidFill>
                  <a:srgbClr val="C00000"/>
                </a:solidFill>
              </a:rPr>
              <a:t> мешочки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9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71" y="3068960"/>
            <a:ext cx="5357438" cy="356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343" y="260648"/>
            <a:ext cx="7571184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Кинезиологические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упражнения.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" t="4516" b="10453"/>
          <a:stretch/>
        </p:blipFill>
        <p:spPr bwMode="auto">
          <a:xfrm>
            <a:off x="235526" y="1246908"/>
            <a:ext cx="4573527" cy="247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2" y="3897759"/>
            <a:ext cx="2016224" cy="276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17875"/>
            <a:ext cx="206517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7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9" y="188640"/>
            <a:ext cx="8507685" cy="2592288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700" b="1" dirty="0">
                <a:solidFill>
                  <a:schemeClr val="tx2"/>
                </a:solidFill>
              </a:rPr>
              <a:t>И</a:t>
            </a:r>
            <a:r>
              <a:rPr lang="ru-RU" sz="2700" b="1" dirty="0" smtClean="0">
                <a:solidFill>
                  <a:schemeClr val="tx2"/>
                </a:solidFill>
              </a:rPr>
              <a:t>спользование </a:t>
            </a:r>
            <a:r>
              <a:rPr lang="ru-RU" sz="2700" b="1" dirty="0" err="1">
                <a:solidFill>
                  <a:schemeClr val="tx2"/>
                </a:solidFill>
              </a:rPr>
              <a:t>нейроигр</a:t>
            </a:r>
            <a:r>
              <a:rPr lang="ru-RU" sz="2700" b="1" dirty="0">
                <a:solidFill>
                  <a:schemeClr val="tx2"/>
                </a:solidFill>
              </a:rPr>
              <a:t> и приемов способствует преодолению и коррекции имеющихся у детей нарушений: интеллектуальных, речевых, двигательных, поведенческих расстройств и способствует созданию базы для успешного преодоления </a:t>
            </a:r>
            <a:r>
              <a:rPr lang="ru-RU" sz="2700" b="1" dirty="0" err="1">
                <a:solidFill>
                  <a:schemeClr val="tx2"/>
                </a:solidFill>
              </a:rPr>
              <a:t>психоречевых</a:t>
            </a:r>
            <a:r>
              <a:rPr lang="ru-RU" sz="2700" b="1" dirty="0">
                <a:solidFill>
                  <a:schemeClr val="tx2"/>
                </a:solidFill>
              </a:rPr>
              <a:t> нарушений, </a:t>
            </a:r>
            <a:r>
              <a:rPr lang="ru-RU" sz="2700" b="1" dirty="0" smtClean="0">
                <a:solidFill>
                  <a:schemeClr val="tx2"/>
                </a:solidFill>
              </a:rPr>
              <a:t/>
            </a:r>
            <a:br>
              <a:rPr lang="ru-RU" sz="2700" b="1" dirty="0" smtClean="0">
                <a:solidFill>
                  <a:schemeClr val="tx2"/>
                </a:solidFill>
              </a:rPr>
            </a:br>
            <a:r>
              <a:rPr lang="ru-RU" sz="2700" b="1" dirty="0" smtClean="0">
                <a:solidFill>
                  <a:schemeClr val="tx2"/>
                </a:solidFill>
              </a:rPr>
              <a:t>даёт </a:t>
            </a:r>
            <a:r>
              <a:rPr lang="ru-RU" sz="2700" b="1" dirty="0">
                <a:solidFill>
                  <a:schemeClr val="tx2"/>
                </a:solidFill>
              </a:rPr>
              <a:t>возможность логопедам и дефектологам </a:t>
            </a:r>
            <a:r>
              <a:rPr lang="ru-RU" sz="2700" b="1" dirty="0" smtClean="0">
                <a:solidFill>
                  <a:schemeClr val="tx2"/>
                </a:solidFill>
              </a:rPr>
              <a:t/>
            </a:r>
            <a:br>
              <a:rPr lang="ru-RU" sz="2700" b="1" dirty="0" smtClean="0">
                <a:solidFill>
                  <a:schemeClr val="tx2"/>
                </a:solidFill>
              </a:rPr>
            </a:br>
            <a:r>
              <a:rPr lang="ru-RU" sz="2700" b="1" dirty="0" smtClean="0">
                <a:solidFill>
                  <a:schemeClr val="tx2"/>
                </a:solidFill>
              </a:rPr>
              <a:t>более </a:t>
            </a:r>
            <a:r>
              <a:rPr lang="ru-RU" sz="2700" b="1" dirty="0">
                <a:solidFill>
                  <a:schemeClr val="tx2"/>
                </a:solidFill>
              </a:rPr>
              <a:t>качественно вести свою работу.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673" y="3130003"/>
            <a:ext cx="1799211" cy="25567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4042" y="3270692"/>
            <a:ext cx="1656185" cy="22961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82306" y="5818947"/>
            <a:ext cx="8352928" cy="14812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«Руки учат голову, затем поумневшая голова учит руки</a:t>
            </a:r>
            <a:r>
              <a:rPr lang="ru-RU" b="1" i="1" dirty="0" smtClean="0">
                <a:solidFill>
                  <a:srgbClr val="C00000"/>
                </a:solidFill>
              </a:rPr>
              <a:t>, </a:t>
            </a:r>
            <a:r>
              <a:rPr lang="ru-RU" b="1" i="1" dirty="0">
                <a:solidFill>
                  <a:srgbClr val="C00000"/>
                </a:solidFill>
              </a:rPr>
              <a:t>а умелые руки </a:t>
            </a:r>
            <a:r>
              <a:rPr lang="ru-RU" b="1" i="1" dirty="0" smtClean="0">
                <a:solidFill>
                  <a:srgbClr val="C00000"/>
                </a:solidFill>
              </a:rPr>
              <a:t>снова </a:t>
            </a:r>
            <a:r>
              <a:rPr lang="ru-RU" b="1" i="1" dirty="0">
                <a:solidFill>
                  <a:srgbClr val="C00000"/>
                </a:solidFill>
              </a:rPr>
              <a:t>способствуют развитию мозга»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                                                                 Иван </a:t>
            </a:r>
            <a:r>
              <a:rPr lang="ru-RU" i="1" dirty="0">
                <a:solidFill>
                  <a:srgbClr val="002060"/>
                </a:solidFill>
              </a:rPr>
              <a:t>Петрович Павлов</a:t>
            </a:r>
          </a:p>
          <a:p>
            <a:endParaRPr lang="ru-RU" i="1" dirty="0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381" y="3140368"/>
            <a:ext cx="1919762" cy="25567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917" y="3270692"/>
            <a:ext cx="1742954" cy="22753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4" t="11883" r="19720" b="13366"/>
          <a:stretch/>
        </p:blipFill>
        <p:spPr bwMode="auto">
          <a:xfrm>
            <a:off x="202248" y="3270692"/>
            <a:ext cx="1739086" cy="23220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79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3456384"/>
          </a:xfrm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C00000"/>
                </a:solidFill>
              </a:rPr>
              <a:t>Нейроигры</a:t>
            </a:r>
            <a:r>
              <a:rPr lang="ru-RU" sz="3600" dirty="0"/>
              <a:t>  </a:t>
            </a:r>
            <a:r>
              <a:rPr lang="ru-RU" sz="3200" b="1" dirty="0">
                <a:solidFill>
                  <a:schemeClr val="tx2"/>
                </a:solidFill>
              </a:rPr>
              <a:t>– это различные телесно-ориентированные упражнения, которые позволяют через тело воздействовать на мозговые структуры. Это помогает создавать в мозгу новые нейронные </a:t>
            </a:r>
            <a:r>
              <a:rPr lang="ru-RU" sz="3200" b="1" dirty="0" smtClean="0">
                <a:solidFill>
                  <a:schemeClr val="tx2"/>
                </a:solidFill>
              </a:rPr>
              <a:t>связи.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9" b="98981" l="10000" r="80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7690">
            <a:off x="5671924" y="3304787"/>
            <a:ext cx="3419872" cy="341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25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Нейропсихологические </a:t>
            </a:r>
            <a:r>
              <a:rPr lang="ru-RU" sz="3600" b="1" dirty="0">
                <a:solidFill>
                  <a:srgbClr val="C00000"/>
                </a:solidFill>
              </a:rPr>
              <a:t>упражнения  с детьми помогают </a:t>
            </a:r>
            <a:r>
              <a:rPr lang="ru-RU" sz="3600" b="1" dirty="0" smtClean="0">
                <a:solidFill>
                  <a:srgbClr val="C00000"/>
                </a:solidFill>
              </a:rPr>
              <a:t>развивать: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способность </a:t>
            </a:r>
            <a:r>
              <a:rPr lang="ru-RU" b="1" dirty="0">
                <a:solidFill>
                  <a:schemeClr val="tx2"/>
                </a:solidFill>
              </a:rPr>
              <a:t>к произвольному планированию своих действий, а также их регулировке и </a:t>
            </a:r>
            <a:r>
              <a:rPr lang="ru-RU" b="1" dirty="0" smtClean="0">
                <a:solidFill>
                  <a:schemeClr val="tx2"/>
                </a:solidFill>
              </a:rPr>
              <a:t>контролю;</a:t>
            </a:r>
          </a:p>
          <a:p>
            <a:r>
              <a:rPr lang="ru-RU" b="1" dirty="0">
                <a:solidFill>
                  <a:schemeClr val="tx2"/>
                </a:solidFill>
              </a:rPr>
              <a:t>п</a:t>
            </a:r>
            <a:r>
              <a:rPr lang="ru-RU" b="1" dirty="0" smtClean="0">
                <a:solidFill>
                  <a:schemeClr val="tx2"/>
                </a:solidFill>
              </a:rPr>
              <a:t>озволяют </a:t>
            </a:r>
            <a:r>
              <a:rPr lang="ru-RU" b="1" dirty="0">
                <a:solidFill>
                  <a:schemeClr val="tx2"/>
                </a:solidFill>
              </a:rPr>
              <a:t>повысить концентрацию </a:t>
            </a:r>
            <a:r>
              <a:rPr lang="ru-RU" b="1" dirty="0" smtClean="0">
                <a:solidFill>
                  <a:schemeClr val="tx2"/>
                </a:solidFill>
              </a:rPr>
              <a:t>внимания, продуктивно </a:t>
            </a:r>
            <a:r>
              <a:rPr lang="ru-RU" b="1" dirty="0">
                <a:solidFill>
                  <a:schemeClr val="tx2"/>
                </a:solidFill>
              </a:rPr>
              <a:t>его </a:t>
            </a:r>
            <a:r>
              <a:rPr lang="ru-RU" b="1" dirty="0" smtClean="0">
                <a:solidFill>
                  <a:schemeClr val="tx2"/>
                </a:solidFill>
              </a:rPr>
              <a:t>распределять;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научиться </a:t>
            </a:r>
            <a:r>
              <a:rPr lang="ru-RU" b="1" dirty="0">
                <a:solidFill>
                  <a:schemeClr val="tx2"/>
                </a:solidFill>
              </a:rPr>
              <a:t>управлять своими психическими </a:t>
            </a:r>
            <a:r>
              <a:rPr lang="ru-RU" b="1" dirty="0" smtClean="0">
                <a:solidFill>
                  <a:schemeClr val="tx2"/>
                </a:solidFill>
              </a:rPr>
              <a:t>процессами;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упражнения направлены на решение разных задач по развитию психомоторных координаций;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позволяют расширить </a:t>
            </a:r>
            <a:r>
              <a:rPr lang="ru-RU" b="1" dirty="0">
                <a:solidFill>
                  <a:schemeClr val="tx2"/>
                </a:solidFill>
              </a:rPr>
              <a:t>зрительное восприятие, способствуют снижению </a:t>
            </a:r>
            <a:r>
              <a:rPr lang="ru-RU" b="1" dirty="0" err="1" smtClean="0">
                <a:solidFill>
                  <a:schemeClr val="tx2"/>
                </a:solidFill>
              </a:rPr>
              <a:t>синкинезий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0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1521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Преимущества </a:t>
            </a:r>
            <a:r>
              <a:rPr lang="ru-RU" sz="3600" b="1" dirty="0">
                <a:solidFill>
                  <a:srgbClr val="C00000"/>
                </a:solidFill>
              </a:rPr>
              <a:t>использования </a:t>
            </a:r>
            <a:r>
              <a:rPr lang="ru-RU" sz="3600" b="1" dirty="0" err="1">
                <a:solidFill>
                  <a:srgbClr val="C00000"/>
                </a:solidFill>
              </a:rPr>
              <a:t>нейроигр</a:t>
            </a:r>
            <a:r>
              <a:rPr lang="ru-RU" sz="3600" b="1" dirty="0">
                <a:solidFill>
                  <a:srgbClr val="C00000"/>
                </a:solidFill>
              </a:rPr>
              <a:t>: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612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игровая </a:t>
            </a:r>
            <a:r>
              <a:rPr lang="ru-RU" sz="2400" b="1" dirty="0">
                <a:solidFill>
                  <a:schemeClr val="tx2"/>
                </a:solidFill>
              </a:rPr>
              <a:t>форма обучения;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эмоциональная </a:t>
            </a:r>
            <a:r>
              <a:rPr lang="ru-RU" sz="2400" b="1" dirty="0">
                <a:solidFill>
                  <a:schemeClr val="tx2"/>
                </a:solidFill>
              </a:rPr>
              <a:t>привлекательность;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многофункциональность</a:t>
            </a:r>
            <a:r>
              <a:rPr lang="ru-RU" sz="2400" b="1" dirty="0">
                <a:solidFill>
                  <a:schemeClr val="tx2"/>
                </a:solidFill>
              </a:rPr>
              <a:t>;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автоматизация </a:t>
            </a:r>
            <a:r>
              <a:rPr lang="ru-RU" sz="2400" b="1" dirty="0">
                <a:solidFill>
                  <a:schemeClr val="tx2"/>
                </a:solidFill>
              </a:rPr>
              <a:t>звуков в сочетании с двигательной активностью, а не статичное выполнение заданий только за столом;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формирование </a:t>
            </a:r>
            <a:r>
              <a:rPr lang="ru-RU" sz="2400" b="1" dirty="0">
                <a:solidFill>
                  <a:schemeClr val="tx2"/>
                </a:solidFill>
              </a:rPr>
              <a:t>стойкой мотивации и произвольных познавательных интересов;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формирование </a:t>
            </a:r>
            <a:r>
              <a:rPr lang="ru-RU" sz="2400" b="1" dirty="0">
                <a:solidFill>
                  <a:schemeClr val="tx2"/>
                </a:solidFill>
              </a:rPr>
              <a:t>партнерского взаимодействия между ребенком и педагогом; 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активизация работы с родителями, повышение компетентности родителей в коррекционно-развивающем процессе.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     Такие </a:t>
            </a:r>
            <a:r>
              <a:rPr lang="ru-RU" sz="2400" b="1" dirty="0">
                <a:solidFill>
                  <a:srgbClr val="C00000"/>
                </a:solidFill>
              </a:rPr>
              <a:t>упражнения полезны и детям и взрослым.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077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07288" cy="432048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>
                <a:solidFill>
                  <a:schemeClr val="tx2"/>
                </a:solidFill>
              </a:rPr>
              <a:t>Использование нейропсихологических методов и приёмов логопедами и дефектологами, даёт возможность более эффективно вести коррекционную работу.  Нейропсихологический подход предполагает коррекцию  нарушений речевых </a:t>
            </a:r>
            <a:r>
              <a:rPr lang="ru-RU" sz="3200" b="1" dirty="0" smtClean="0">
                <a:solidFill>
                  <a:schemeClr val="tx2"/>
                </a:solidFill>
              </a:rPr>
              <a:t/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и </a:t>
            </a:r>
            <a:r>
              <a:rPr lang="ru-RU" sz="3200" b="1" dirty="0">
                <a:solidFill>
                  <a:schemeClr val="tx2"/>
                </a:solidFill>
              </a:rPr>
              <a:t>психических процессов ребёнка </a:t>
            </a:r>
            <a:r>
              <a:rPr lang="ru-RU" sz="3200" b="1" dirty="0" smtClean="0">
                <a:solidFill>
                  <a:schemeClr val="tx2"/>
                </a:solidFill>
              </a:rPr>
              <a:t/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через </a:t>
            </a:r>
            <a:r>
              <a:rPr lang="ru-RU" sz="3200" b="1" dirty="0">
                <a:solidFill>
                  <a:schemeClr val="tx2"/>
                </a:solidFill>
              </a:rPr>
              <a:t>движение.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6" y="3068960"/>
            <a:ext cx="2592288" cy="357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88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 smtClean="0">
                <a:solidFill>
                  <a:schemeClr val="tx2"/>
                </a:solidFill>
              </a:rPr>
              <a:t>Нейропсихологи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утверждают, что нарушение межполушарного взаимодействия является одной из причин недостатков речи, чтения и письма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   </a:t>
            </a:r>
            <a:r>
              <a:rPr lang="ru-RU" sz="2400" b="1" dirty="0">
                <a:solidFill>
                  <a:schemeClr val="tx2"/>
                </a:solidFill>
              </a:rPr>
              <a:t>Межполушарное взаимодействие </a:t>
            </a:r>
            <a:r>
              <a:rPr lang="ru-RU" sz="2400" dirty="0">
                <a:solidFill>
                  <a:schemeClr val="tx2"/>
                </a:solidFill>
              </a:rPr>
              <a:t>– это особый механизм объединения левого и правого полушария в единую интегративную, целостно работающую систему. Развитие межполушарных связей построено на упражнениях и играх, в ходе которых задействованы оба полушария мозга. Одним из вариантов межполушарного взаимодействия является работа двумя руками одновременно, в процессе чего активизируются оба полушария, и формируется сразу несколько навыков: согласованность движений рук и согласованность движений глаз.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1" t="19620" r="18026" b="1"/>
          <a:stretch/>
        </p:blipFill>
        <p:spPr bwMode="auto">
          <a:xfrm>
            <a:off x="4932039" y="4797152"/>
            <a:ext cx="3616037" cy="187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91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2"/>
          <a:stretch/>
        </p:blipFill>
        <p:spPr bwMode="auto">
          <a:xfrm>
            <a:off x="4427984" y="3789040"/>
            <a:ext cx="4572000" cy="29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Игры </a:t>
            </a:r>
            <a:r>
              <a:rPr lang="ru-RU" sz="4000" b="1" dirty="0">
                <a:solidFill>
                  <a:srgbClr val="C00000"/>
                </a:solidFill>
              </a:rPr>
              <a:t>на развитие </a:t>
            </a:r>
            <a:r>
              <a:rPr lang="ru-RU" sz="4000" b="1" dirty="0" smtClean="0">
                <a:solidFill>
                  <a:srgbClr val="C00000"/>
                </a:solidFill>
              </a:rPr>
              <a:t>      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межполушарного </a:t>
            </a:r>
            <a:r>
              <a:rPr lang="ru-RU" sz="4000" b="1" dirty="0">
                <a:solidFill>
                  <a:srgbClr val="C00000"/>
                </a:solidFill>
              </a:rPr>
              <a:t>взаимодействия.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956795" cy="270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8384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53" y="188640"/>
            <a:ext cx="6491064" cy="64807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3200" b="1" dirty="0"/>
              <a:t>Упражнение: «</a:t>
            </a:r>
            <a:r>
              <a:rPr lang="ru-RU" sz="3200" b="1" dirty="0" smtClean="0"/>
              <a:t>Кулак-ребро-ладонь</a:t>
            </a:r>
            <a:r>
              <a:rPr lang="ru-RU" sz="3200" b="1" dirty="0"/>
              <a:t>».</a:t>
            </a:r>
            <a:r>
              <a:rPr lang="ru-RU" dirty="0"/>
              <a:t>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6" t="23360" r="14369" b="20512"/>
          <a:stretch/>
        </p:blipFill>
        <p:spPr bwMode="auto">
          <a:xfrm>
            <a:off x="323528" y="980728"/>
            <a:ext cx="4320480" cy="214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916" y="3284984"/>
            <a:ext cx="873158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«</a:t>
            </a:r>
            <a:r>
              <a:rPr lang="ru-RU" sz="2800" b="1" dirty="0"/>
              <a:t>Симметричные рисунки или двуручное рисование»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t="16010" r="3129" b="4827"/>
          <a:stretch/>
        </p:blipFill>
        <p:spPr bwMode="auto">
          <a:xfrm>
            <a:off x="2699791" y="3900620"/>
            <a:ext cx="4438569" cy="282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39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5052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" t="7239" r="3642"/>
          <a:stretch/>
        </p:blipFill>
        <p:spPr bwMode="auto">
          <a:xfrm>
            <a:off x="6320649" y="2276872"/>
            <a:ext cx="2653757" cy="202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104456" cy="77809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«Умные дорожки»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51" y="1328158"/>
            <a:ext cx="3286955" cy="242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"/>
          <a:stretch/>
        </p:blipFill>
        <p:spPr bwMode="auto">
          <a:xfrm>
            <a:off x="4746723" y="260647"/>
            <a:ext cx="2782530" cy="190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"/>
          <a:stretch/>
        </p:blipFill>
        <p:spPr bwMode="auto">
          <a:xfrm>
            <a:off x="4416539" y="4437112"/>
            <a:ext cx="3230988" cy="224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77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365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НЕЙРОИГРЫ – ЭФФЕКТИВНЫЙ  ИНСТРУМЕНТ  В РАБОТЕ ДЕФЕКТОЛОГА И ЛОГОПЕДА.  </vt:lpstr>
      <vt:lpstr>Нейроигры  – это различные телесно-ориентированные упражнения, которые позволяют через тело воздействовать на мозговые структуры. Это помогает создавать в мозгу новые нейронные связи.</vt:lpstr>
      <vt:lpstr>Нейропсихологические упражнения  с детьми помогают развивать: </vt:lpstr>
      <vt:lpstr> Преимущества использования нейроигр: </vt:lpstr>
      <vt:lpstr>Использование нейропсихологических методов и приёмов логопедами и дефектологами, даёт возможность более эффективно вести коррекционную работу.  Нейропсихологический подход предполагает коррекцию  нарушений речевых  и психических процессов ребёнка  через движение.</vt:lpstr>
      <vt:lpstr>Презентация PowerPoint</vt:lpstr>
      <vt:lpstr>Игры на развитие         межполушарного взаимодействия.</vt:lpstr>
      <vt:lpstr>Упражнение: «Кулак-ребро-ладонь». </vt:lpstr>
      <vt:lpstr>«Умные дорожки»</vt:lpstr>
      <vt:lpstr>«Нейротаблицы на внимание»</vt:lpstr>
      <vt:lpstr>Нейротренажеры</vt:lpstr>
      <vt:lpstr>Межполушарные доски</vt:lpstr>
      <vt:lpstr>Игры на мозжечковую стимуляцию</vt:lpstr>
      <vt:lpstr>Кинезиологические упражнения.</vt:lpstr>
      <vt:lpstr> Использование нейроигр и приемов способствует преодолению и коррекции имеющихся у детей нарушений: интеллектуальных, речевых, двигательных, поведенческих расстройств и способствует созданию базы для успешного преодоления психоречевых нарушений,  даёт возможность логопедам и дефектологам  более качественно вести свою работу.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НЕЙРОИГРЫ – ЭФФЕКТИВНЫЙ  ИНСТРУМЕНТ  В РАБОТЕ ДЕФЕКТОЛОГА И ЛОГОПЕДА.  </dc:title>
  <dc:creator>Julia</dc:creator>
  <cp:lastModifiedBy>Julia</cp:lastModifiedBy>
  <cp:revision>30</cp:revision>
  <dcterms:created xsi:type="dcterms:W3CDTF">2022-01-11T08:49:45Z</dcterms:created>
  <dcterms:modified xsi:type="dcterms:W3CDTF">2022-01-14T08:02:55Z</dcterms:modified>
</cp:coreProperties>
</file>