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2" r:id="rId4"/>
    <p:sldId id="273" r:id="rId5"/>
    <p:sldId id="257" r:id="rId6"/>
    <p:sldId id="264" r:id="rId7"/>
    <p:sldId id="261" r:id="rId8"/>
    <p:sldId id="260" r:id="rId9"/>
    <p:sldId id="259" r:id="rId10"/>
    <p:sldId id="271" r:id="rId11"/>
    <p:sldId id="272" r:id="rId12"/>
    <p:sldId id="265" r:id="rId13"/>
    <p:sldId id="263" r:id="rId14"/>
    <p:sldId id="268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D96D0-8261-4252-BE82-8993F38C41F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0AD44-BF6A-47FC-A406-D645B8711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47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0AD44-BF6A-47FC-A406-D645B8711DE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18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856984" cy="216024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Использование блоков </a:t>
            </a:r>
            <a:r>
              <a:rPr lang="ru-RU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Дьенеша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палочек </a:t>
            </a:r>
            <a:r>
              <a:rPr lang="ru-RU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Кюизенера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для развития</a:t>
            </a:r>
            <a:b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элементарных математических представлений</a:t>
            </a:r>
            <a:b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 детей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3" name="Picture 5" descr="C:\Users\Железяка\Desktop\i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63" b="100000" l="18438" r="100000">
                        <a14:backgroundMark x1="35625" y1="45938" x2="35625" y2="45938"/>
                        <a14:backgroundMark x1="47813" y1="49688" x2="47813" y2="49688"/>
                        <a14:backgroundMark x1="50313" y1="50938" x2="50313" y2="50938"/>
                        <a14:backgroundMark x1="52812" y1="50313" x2="52812" y2="50313"/>
                        <a14:backgroundMark x1="38125" y1="50000" x2="38125" y2="50000"/>
                        <a14:backgroundMark x1="40000" y1="49063" x2="40000" y2="49063"/>
                        <a14:backgroundMark x1="45938" y1="41875" x2="45938" y2="41875"/>
                        <a14:backgroundMark x1="54375" y1="72188" x2="54375" y2="72188"/>
                        <a14:backgroundMark x1="56563" y1="72188" x2="56563" y2="72188"/>
                        <a14:backgroundMark x1="57813" y1="72188" x2="57813" y2="72188"/>
                        <a14:backgroundMark x1="51250" y1="47813" x2="52188" y2="34375"/>
                        <a14:backgroundMark x1="35313" y1="68438" x2="35313" y2="63750"/>
                        <a14:backgroundMark x1="40938" y1="48438" x2="43125" y2="47813"/>
                        <a14:backgroundMark x1="80313" y1="72188" x2="85625" y2="6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49996"/>
            <a:ext cx="5080448" cy="508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Железяка\Desktop\scale_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8" b="100000" l="0" r="100000">
                        <a14:foregroundMark x1="4417" y1="73889" x2="7583" y2="74333"/>
                        <a14:foregroundMark x1="73583" y1="74333" x2="73583" y2="91444"/>
                        <a14:foregroundMark x1="79250" y1="91222" x2="79250" y2="73889"/>
                        <a14:foregroundMark x1="85833" y1="74444" x2="85500" y2="91556"/>
                        <a14:foregroundMark x1="93917" y1="89111" x2="94250" y2="50444"/>
                        <a14:foregroundMark x1="96417" y1="44444" x2="99250" y2="22444"/>
                        <a14:backgroundMark x1="15417" y1="73111" x2="15083" y2="92889"/>
                        <a14:backgroundMark x1="17500" y1="87444" x2="20000" y2="87778"/>
                        <a14:backgroundMark x1="20000" y1="87778" x2="20417" y2="80556"/>
                        <a14:backgroundMark x1="21750" y1="82556" x2="24167" y2="82556"/>
                        <a14:backgroundMark x1="10000" y1="73333" x2="10000" y2="73333"/>
                        <a14:backgroundMark x1="3167" y1="73444" x2="3583" y2="78333"/>
                        <a14:backgroundMark x1="8833" y1="97222" x2="9417" y2="92111"/>
                        <a14:backgroundMark x1="1417" y1="96778" x2="33583" y2="98222"/>
                        <a14:backgroundMark x1="17917" y1="95889" x2="70833" y2="94556"/>
                        <a14:backgroundMark x1="51417" y1="98333" x2="96417" y2="96778"/>
                        <a14:backgroundMark x1="92167" y1="92000" x2="92167" y2="92000"/>
                        <a14:backgroundMark x1="91000" y1="91000" x2="93667" y2="91667"/>
                        <a14:backgroundMark x1="96500" y1="71889" x2="98500" y2="73333"/>
                        <a14:backgroundMark x1="96083" y1="59778" x2="96833" y2="50667"/>
                        <a14:backgroundMark x1="96333" y1="49111" x2="92583" y2="47889"/>
                        <a14:backgroundMark x1="91833" y1="47667" x2="88000" y2="25222"/>
                        <a14:backgroundMark x1="92667" y1="26778" x2="95000" y2="25444"/>
                        <a14:backgroundMark x1="96167" y1="19000" x2="92583" y2="43889"/>
                        <a14:backgroundMark x1="90000" y1="60444" x2="89000" y2="55889"/>
                        <a14:backgroundMark x1="88583" y1="55778" x2="90000" y2="55333"/>
                        <a14:backgroundMark x1="87833" y1="54889" x2="90333" y2="54889"/>
                        <a14:backgroundMark x1="89417" y1="70778" x2="86083" y2="71111"/>
                        <a14:backgroundMark x1="86000" y1="71111" x2="71583" y2="70111"/>
                        <a14:backgroundMark x1="75750" y1="41444" x2="73000" y2="42444"/>
                        <a14:backgroundMark x1="25333" y1="38556" x2="27917" y2="42000"/>
                        <a14:backgroundMark x1="52417" y1="6333" x2="61083" y2="16667"/>
                        <a14:backgroundMark x1="64750" y1="20778" x2="64750" y2="20778"/>
                        <a14:backgroundMark x1="61833" y1="17889" x2="61750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656" y="2132856"/>
            <a:ext cx="4753372" cy="35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6308" y="5779485"/>
            <a:ext cx="6340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Выполнил: учитель-дефектолог первой категории</a:t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МБДОУ «Детский сад компенсирующего вида 12»</a:t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Савельева В.В.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0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Железяка\Desktop\02165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49" y="1034253"/>
            <a:ext cx="3581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465527"/>
            <a:ext cx="24482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Золтан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Пал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Дьенеш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венгерский психолог, математик, является разработчиком уникального дидактического материала , используемого для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развития логического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мышления у детей.</a:t>
            </a:r>
          </a:p>
        </p:txBody>
      </p:sp>
    </p:spTree>
    <p:extLst>
      <p:ext uri="{BB962C8B-B14F-4D97-AF65-F5344CB8AC3E}">
        <p14:creationId xmlns:p14="http://schemas.microsoft.com/office/powerpoint/2010/main" val="25145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Железяка\Desktop\1363154_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8795"/>
          <a:stretch/>
        </p:blipFill>
        <p:spPr bwMode="auto">
          <a:xfrm>
            <a:off x="3995936" y="531313"/>
            <a:ext cx="4937510" cy="400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6707" y="1556792"/>
            <a:ext cx="2664296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  <a:t>Логический материал представляют собой набор из 48 логических блоков, различающихся четырьмя свойствами:</a:t>
            </a:r>
            <a:b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</a:br>
            <a:endParaRPr lang="ru-RU" sz="2000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7448" y="4915059"/>
            <a:ext cx="42598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А) формой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(круг,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треугольник,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квадрат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прямоугольник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Б) толщиной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(толстый,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тонкий);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В) цветом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(красный, синий, желтый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);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Г) размером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(большой, маленький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24603"/>
            <a:ext cx="25922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Наряду с логическими 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блокамиприменяются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карточки, на которых условно обозначены свойства блоков: цвет, форма, толщина,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размер.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/>
            </a:r>
            <a:b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Использование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 таких карточек позволяет развивать у детей способность к замещению и моделированию свойств, умение кодировать и декодировать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информацию.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3074" name="Picture 2" descr="C:\Users\Железяка\Desktop\03labdu6s1219815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22" y="1988840"/>
            <a:ext cx="1936906" cy="285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Железяка\Desktop\img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4603"/>
            <a:ext cx="2914865" cy="21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Железяка\Desktop\IMG_8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18291"/>
            <a:ext cx="3240360" cy="24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6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24740"/>
            <a:ext cx="3096344" cy="6088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Все игры и игровые упражнения можно разделить на 4 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группы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/>
            </a:r>
            <a:b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с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постепенным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/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усложнением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:</a:t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</a:b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- для развития умений выявлять и абстрагировать свойства;</a:t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</a:b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- для развития умений сравнивать предметы по их свойствам;</a:t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</a:b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- для развития действий классификации и обобщения;</a:t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</a:b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- для развития способности к логическим действиям и операциям.</a:t>
            </a:r>
          </a:p>
        </p:txBody>
      </p:sp>
      <p:pic>
        <p:nvPicPr>
          <p:cNvPr id="4098" name="Picture 2" descr="C:\Users\Железяка\Desktop\hello_html_m439ed9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14" y="1300856"/>
            <a:ext cx="2036762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Железяка\Desktop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0119"/>
            <a:ext cx="3121025" cy="20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Железяка\Desktop\5f39d93a1bdf344d65d8c242433547d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8666"/>
            <a:ext cx="2090838" cy="12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Железяка\Desktop\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07" y="4157841"/>
            <a:ext cx="3485157" cy="2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3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577204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В помощь к блокам имеются альбомы </a:t>
            </a:r>
            <a:r>
              <a:rPr lang="ru-RU" sz="2000" dirty="0" smtClean="0">
                <a:latin typeface="+mj-lt"/>
              </a:rPr>
              <a:t>для </a:t>
            </a:r>
            <a:r>
              <a:rPr lang="ru-RU" sz="2000" dirty="0">
                <a:latin typeface="+mj-lt"/>
              </a:rPr>
              <a:t>каждого возраста </a:t>
            </a:r>
            <a:r>
              <a:rPr lang="ru-RU" sz="2000" dirty="0" smtClean="0">
                <a:latin typeface="+mj-lt"/>
              </a:rPr>
              <a:t>свой</a:t>
            </a:r>
            <a:r>
              <a:rPr lang="ru-RU" sz="2000" dirty="0">
                <a:latin typeface="+mj-lt"/>
              </a:rPr>
              <a:t>.</a:t>
            </a:r>
          </a:p>
        </p:txBody>
      </p:sp>
      <p:pic>
        <p:nvPicPr>
          <p:cNvPr id="1026" name="Picture 2" descr="C:\Users\Железяка\Desktop\Malenkie-logiki-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2566" r="489" b="2808"/>
          <a:stretch/>
        </p:blipFill>
        <p:spPr bwMode="auto">
          <a:xfrm>
            <a:off x="2411759" y="1712373"/>
            <a:ext cx="6732241" cy="483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0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5700" y="20608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СПАСИБО ЗА ВНИМАНИЕ!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30" name="Picture 6" descr="C:\Users\Железяка\Desktop\1277063_5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701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1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елезяка\Desktop\palochki-kyuizenera-cel-i-zadachi-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2" r="17400"/>
          <a:stretch/>
        </p:blipFill>
        <p:spPr bwMode="auto">
          <a:xfrm>
            <a:off x="4263587" y="692696"/>
            <a:ext cx="409314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3" y="612554"/>
            <a:ext cx="3069975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Бельгийский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педагог Джордж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Кюизенер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является автором уникальной методики. Им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разработан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универсальный дидактический материал для развития у детей математических способностей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  <a:p>
            <a:pPr algn="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 1952 году Джордж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Кюизенер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 опубликовал книгу «Числа и цвета», посвящённую своему пособию.</a:t>
            </a:r>
          </a:p>
          <a:p>
            <a:pPr algn="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246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3860" y="1556792"/>
            <a:ext cx="23762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Палочки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Кюизенера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 – это 10 различных по цвету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и величине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параллелипипедов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</a:rPr>
              <a:t>, выполненных из дерева или пластика.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6147" name="Picture 3" descr="C:\Users\Железяка\Desktop\Opera Снимок_2022-01-13_002611_yandex.ru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" b="100000" l="14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19" y="1403611"/>
            <a:ext cx="6229673" cy="503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9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Железяка\Desktop\Palochki-Kyuizenera-90080_1-750x7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4447" b="7232"/>
          <a:stretch/>
        </p:blipFill>
        <p:spPr bwMode="auto">
          <a:xfrm>
            <a:off x="3654908" y="3208371"/>
            <a:ext cx="3563888" cy="3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146" y="987895"/>
            <a:ext cx="51133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Палочки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Кюизенера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колеблется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от 1 до 10 сантиметров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 длину и соответствуют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обозначению чисел: чем длиннее палочка, тем большее число она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обозначает.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658"/>
            <a:ext cx="3240360" cy="44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3412" y="3548735"/>
            <a:ext cx="2088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Самая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короткая палочка обозначает единичку, палочка в два раза длиннее – двойку и так далее</a:t>
            </a:r>
          </a:p>
        </p:txBody>
      </p:sp>
    </p:spTree>
    <p:extLst>
      <p:ext uri="{BB962C8B-B14F-4D97-AF65-F5344CB8AC3E}">
        <p14:creationId xmlns:p14="http://schemas.microsoft.com/office/powerpoint/2010/main" val="32763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Железяка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20403"/>
            <a:ext cx="5902844" cy="427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734" y="2336408"/>
            <a:ext cx="1991025" cy="2903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Палочки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Кюизенера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/>
                <a:cs typeface="Times New Roman"/>
              </a:rPr>
              <a:t> – яркий игровой материал. Все задания предлагаются детям в игровой форме.</a:t>
            </a:r>
          </a:p>
        </p:txBody>
      </p:sp>
    </p:spTree>
    <p:extLst>
      <p:ext uri="{BB962C8B-B14F-4D97-AF65-F5344CB8AC3E}">
        <p14:creationId xmlns:p14="http://schemas.microsoft.com/office/powerpoint/2010/main" val="313743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Железяка\Desktop\img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2597" r="40000" b="39830"/>
          <a:stretch/>
        </p:blipFill>
        <p:spPr bwMode="auto">
          <a:xfrm>
            <a:off x="620214" y="1413449"/>
            <a:ext cx="4558155" cy="31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76672"/>
            <a:ext cx="7959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Методическое обеспечение разработано по возрастам.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Возрастное разделение 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условно.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7" t="65492" r="33977" b="1657"/>
          <a:stretch/>
        </p:blipFill>
        <p:spPr bwMode="auto">
          <a:xfrm>
            <a:off x="3347864" y="4889377"/>
            <a:ext cx="2625612" cy="183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6136291" y="1052736"/>
            <a:ext cx="2271166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2-3 года</a:t>
            </a:r>
            <a:endParaRPr lang="ru-RU" sz="36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2" r="67113" b="2089"/>
          <a:stretch/>
        </p:blipFill>
        <p:spPr bwMode="auto">
          <a:xfrm>
            <a:off x="241032" y="4929137"/>
            <a:ext cx="2692920" cy="179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7" t="29163" r="1260" b="38181"/>
          <a:stretch/>
        </p:blipFill>
        <p:spPr bwMode="auto">
          <a:xfrm>
            <a:off x="5973476" y="2852936"/>
            <a:ext cx="2596796" cy="182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6" t="65962" r="919" b="4783"/>
          <a:stretch/>
        </p:blipFill>
        <p:spPr bwMode="auto">
          <a:xfrm>
            <a:off x="6372200" y="5009696"/>
            <a:ext cx="2501082" cy="16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33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9" t="31390" r="892" b="4925"/>
          <a:stretch/>
        </p:blipFill>
        <p:spPr bwMode="auto">
          <a:xfrm>
            <a:off x="6156176" y="2249476"/>
            <a:ext cx="2887038" cy="379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8" t="63512" r="38986"/>
          <a:stretch/>
        </p:blipFill>
        <p:spPr bwMode="auto">
          <a:xfrm>
            <a:off x="2555776" y="4111490"/>
            <a:ext cx="3420098" cy="232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63885" r="79077"/>
          <a:stretch/>
        </p:blipFill>
        <p:spPr bwMode="auto">
          <a:xfrm>
            <a:off x="579429" y="4148109"/>
            <a:ext cx="1584176" cy="230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1641" r="37849" b="40807"/>
          <a:stretch/>
        </p:blipFill>
        <p:spPr bwMode="auto">
          <a:xfrm>
            <a:off x="539552" y="489080"/>
            <a:ext cx="4900774" cy="343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82" y="483400"/>
            <a:ext cx="22923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6432982" y="620687"/>
            <a:ext cx="2292350" cy="12767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4-5 лет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575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6" t="25611"/>
          <a:stretch/>
        </p:blipFill>
        <p:spPr bwMode="auto">
          <a:xfrm>
            <a:off x="3858894" y="2088530"/>
            <a:ext cx="4594563" cy="448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63095" r="63550" b="3124"/>
          <a:stretch/>
        </p:blipFill>
        <p:spPr bwMode="auto">
          <a:xfrm>
            <a:off x="591096" y="4525536"/>
            <a:ext cx="2607013" cy="203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1679" r="64281" b="42497"/>
          <a:stretch/>
        </p:blipFill>
        <p:spPr bwMode="auto">
          <a:xfrm>
            <a:off x="467544" y="565045"/>
            <a:ext cx="2854119" cy="356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98" y="365296"/>
            <a:ext cx="22923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6203498" y="401979"/>
            <a:ext cx="2249959" cy="13355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5-8 лет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9452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Железяка\Desktop\img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7923" r="30156" b="17567"/>
          <a:stretch/>
        </p:blipFill>
        <p:spPr bwMode="auto">
          <a:xfrm>
            <a:off x="2987824" y="764704"/>
            <a:ext cx="5843588" cy="510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887" y="1442137"/>
            <a:ext cx="187220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Особенностью этого альбома является возможность совместного  использования двух дидактических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материалов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палочек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Кюизенера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и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блоков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Дьенеша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144</Words>
  <Application>Microsoft Office PowerPoint</Application>
  <PresentationFormat>Экран (4:3)</PresentationFormat>
  <Paragraphs>26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Использование блоков Дьенеша и палочек Кюизенера для развития элементарных математических представлений у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Железяка</dc:creator>
  <cp:lastModifiedBy>рима</cp:lastModifiedBy>
  <cp:revision>38</cp:revision>
  <dcterms:created xsi:type="dcterms:W3CDTF">2022-01-12T16:15:43Z</dcterms:created>
  <dcterms:modified xsi:type="dcterms:W3CDTF">2022-01-31T12:44:37Z</dcterms:modified>
</cp:coreProperties>
</file>