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6" r:id="rId4"/>
    <p:sldId id="297" r:id="rId5"/>
    <p:sldId id="300" r:id="rId6"/>
    <p:sldId id="301" r:id="rId7"/>
    <p:sldId id="298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44A-370C-46F9-9AE2-138527A88B76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6FAC-8753-457B-85F2-671AA3C3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FD92-6A94-4564-A30F-19F39B9687CF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000F-0395-4AC9-A352-C4A5293A3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1B1A-EEA0-45BC-851B-B0391F3FF73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CEFE-F469-42C3-8E8A-D1A292D67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C42B-0CF6-4DCC-A237-F5E6705F7599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A414-C155-4AD8-AB53-DF891EDA4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676C-422B-47E7-B991-2F8703392A2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4A19-867B-46FB-9443-BDE9612D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66D2-52AB-4276-A7C3-689AE29DC21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785C-D709-4DD0-AD6A-818DCDE9C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721B-34F5-4B3C-8606-2B9CD72C455B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C440-9739-4117-966C-D3715434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D55B-826A-4F87-8A15-147EEB0B8F57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0E98-BEB8-4AEB-AFC6-CF85237E9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E750-9A7C-4CD3-A5B0-16AA79055C6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B5BD-7DFD-4FE7-9BBA-C96A3366F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2B9A-A6C3-4071-A2A6-C467409ADF07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6B95-66E0-4C98-BC7F-6761D32E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0BE8-77C9-43F7-A6A1-8B5935D3070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F102-22D3-4424-A5EE-541A84AD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855D2-E4D3-4817-86A9-29811D8B7460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A50C22-8FB1-4691-BA81-18ADE7DA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27200" y="1881188"/>
            <a:ext cx="9144000" cy="25892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3200" b="1" i="1" smtClean="0">
                <a:latin typeface="Times New Roman" pitchFamily="18" charset="0"/>
              </a:rPr>
              <a:t>Консультация для педагогов: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«Эффективные нейропсихологические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приемы и методы в практике дефектолога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и логопеда в работе с детьми с ОВЗ»</a:t>
            </a:r>
            <a:endParaRPr lang="en-US" sz="3200" b="1" i="1" dirty="0" smtClean="0">
              <a:latin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5275263"/>
            <a:ext cx="9144000" cy="1206500"/>
          </a:xfrm>
        </p:spPr>
        <p:txBody>
          <a:bodyPr/>
          <a:lstStyle/>
          <a:p>
            <a:pPr algn="r" eaLnBrk="1" hangingPunct="1"/>
            <a:r>
              <a:rPr lang="ru-RU" b="1" i="1" dirty="0" smtClean="0">
                <a:latin typeface="Times New Roman" pitchFamily="18" charset="0"/>
              </a:rPr>
              <a:t>учитель-дефектолог </a:t>
            </a:r>
          </a:p>
          <a:p>
            <a:pPr algn="r" eaLnBrk="1" hangingPunct="1"/>
            <a:r>
              <a:rPr lang="ru-RU" b="1" i="1" dirty="0" smtClean="0">
                <a:latin typeface="Times New Roman" pitchFamily="18" charset="0"/>
              </a:rPr>
              <a:t>Савельева Виктория Викторовна</a:t>
            </a:r>
            <a:endParaRPr lang="ru-RU" b="1" i="1" dirty="0" smtClean="0">
              <a:latin typeface="Times New Roman" pitchFamily="18" charset="0"/>
            </a:endParaRPr>
          </a:p>
          <a:p>
            <a:pPr eaLnBrk="1" hangingPunct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4294967295"/>
          </p:nvPr>
        </p:nvSpPr>
        <p:spPr>
          <a:xfrm>
            <a:off x="1146175" y="1795463"/>
            <a:ext cx="7162800" cy="483235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3.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Глазодвигательные упражнения</a:t>
            </a:r>
            <a:r>
              <a:rPr lang="ru-RU" sz="2600" smtClean="0">
                <a:latin typeface="Times New Roman" pitchFamily="18" charset="0"/>
              </a:rPr>
              <a:t>, улучшающие межполушарные взаимодействия корковых и подкорковых структур головного мозга:</a:t>
            </a:r>
          </a:p>
          <a:p>
            <a:pPr marL="742950" lvl="1" indent="-285750" algn="just">
              <a:lnSpc>
                <a:spcPct val="120000"/>
              </a:lnSpc>
              <a:spcBef>
                <a:spcPct val="0"/>
              </a:spcBef>
            </a:pPr>
            <a:r>
              <a:rPr lang="ru-RU" i="1" smtClean="0">
                <a:latin typeface="Times New Roman" pitchFamily="18" charset="0"/>
              </a:rPr>
              <a:t>горизонтальные движения глаз вправо-влево;</a:t>
            </a:r>
          </a:p>
          <a:p>
            <a:pPr marL="742950" lvl="1" indent="-285750" algn="just">
              <a:lnSpc>
                <a:spcPct val="120000"/>
              </a:lnSpc>
              <a:spcBef>
                <a:spcPct val="0"/>
              </a:spcBef>
            </a:pPr>
            <a:r>
              <a:rPr lang="ru-RU" i="1" smtClean="0">
                <a:latin typeface="Times New Roman" pitchFamily="18" charset="0"/>
              </a:rPr>
              <a:t>вертикальные движения глаз вверх-вниз;</a:t>
            </a:r>
          </a:p>
          <a:p>
            <a:pPr marL="742950" lvl="1" indent="-285750" algn="just">
              <a:lnSpc>
                <a:spcPct val="120000"/>
              </a:lnSpc>
              <a:spcBef>
                <a:spcPct val="0"/>
              </a:spcBef>
            </a:pPr>
            <a:r>
              <a:rPr lang="ru-RU" i="1" smtClean="0">
                <a:latin typeface="Times New Roman" pitchFamily="18" charset="0"/>
              </a:rPr>
              <a:t>круговые движения глазами;</a:t>
            </a:r>
          </a:p>
          <a:p>
            <a:pPr marL="742950" lvl="1" indent="-285750" algn="just">
              <a:lnSpc>
                <a:spcPct val="120000"/>
              </a:lnSpc>
              <a:spcBef>
                <a:spcPct val="0"/>
              </a:spcBef>
            </a:pPr>
            <a:r>
              <a:rPr lang="ru-RU" i="1" smtClean="0">
                <a:latin typeface="Times New Roman" pitchFamily="18" charset="0"/>
              </a:rPr>
              <a:t>частое моргание и т.п.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 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25" y="1712913"/>
            <a:ext cx="187642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4.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Упражнения для мышц гортани и языка</a:t>
            </a:r>
            <a:r>
              <a:rPr lang="ru-RU" sz="2600" smtClean="0">
                <a:latin typeface="Times New Roman" pitchFamily="18" charset="0"/>
              </a:rPr>
              <a:t> приводят к активизации определенных долей головного мозга, отвечающие за формирование речи.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863" y="3087688"/>
            <a:ext cx="2382837" cy="3175000"/>
          </a:xfrm>
          <a:prstGeom prst="rect">
            <a:avLst/>
          </a:prstGeom>
          <a:noFill/>
        </p:spPr>
      </p:pic>
      <p:sp>
        <p:nvSpPr>
          <p:cNvPr id="44039" name="Объект 2"/>
          <p:cNvSpPr>
            <a:spLocks/>
          </p:cNvSpPr>
          <p:nvPr/>
        </p:nvSpPr>
        <p:spPr bwMode="auto">
          <a:xfrm>
            <a:off x="2511425" y="3121025"/>
            <a:ext cx="48847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 eaLnBrk="0" hangingPunct="0">
              <a:lnSpc>
                <a:spcPct val="12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Например, </a:t>
            </a:r>
            <a:r>
              <a:rPr lang="ru-RU" sz="2400" b="1" i="1">
                <a:latin typeface="Times New Roman" pitchFamily="18" charset="0"/>
              </a:rPr>
              <a:t>упражнение «Змейка»</a:t>
            </a:r>
            <a:r>
              <a:rPr lang="ru-RU" sz="2400" i="1">
                <a:latin typeface="Times New Roman" pitchFamily="18" charset="0"/>
              </a:rPr>
              <a:t>: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Рот широко открыть.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Язык сильно высунуть вперед, напрячь, сделать узким.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Узкий язык максимально выдвигать вперед и убирать в глубь 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5.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Перекрестные телесные движения</a:t>
            </a:r>
            <a:r>
              <a:rPr lang="ru-RU" sz="2600" smtClean="0">
                <a:latin typeface="Times New Roman" pitchFamily="18" charset="0"/>
              </a:rPr>
              <a:t> — это кинезиологические упражнения. С их помощью развиваются равновесие, подвижность, сила, пластичность нервной системы. 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3236913"/>
            <a:ext cx="2906713" cy="2933700"/>
          </a:xfrm>
          <a:prstGeom prst="rect">
            <a:avLst/>
          </a:prstGeom>
          <a:noFill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3530600"/>
            <a:ext cx="5276850" cy="24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6.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Упражнения для развития мелкой моторики рук</a:t>
            </a:r>
            <a:r>
              <a:rPr lang="ru-RU" sz="2600" smtClean="0">
                <a:latin typeface="Times New Roman" pitchFamily="18" charset="0"/>
              </a:rPr>
              <a:t> обеспечивают активное развитие межполушарного взаимодействия, а также работают над снятием мышечных зажимов. </a:t>
            </a:r>
          </a:p>
        </p:txBody>
      </p:sp>
      <p:pic>
        <p:nvPicPr>
          <p:cNvPr id="46087" name="Picture 7" descr="hello_html_710dd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338513"/>
            <a:ext cx="4189412" cy="2919412"/>
          </a:xfrm>
          <a:prstGeom prst="rect">
            <a:avLst/>
          </a:prstGeom>
          <a:noFill/>
        </p:spPr>
      </p:pic>
      <p:sp>
        <p:nvSpPr>
          <p:cNvPr id="46088" name="Объект 2"/>
          <p:cNvSpPr>
            <a:spLocks/>
          </p:cNvSpPr>
          <p:nvPr/>
        </p:nvSpPr>
        <p:spPr bwMode="auto">
          <a:xfrm>
            <a:off x="6296025" y="3136900"/>
            <a:ext cx="53038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 eaLnBrk="0" hangingPunct="0">
              <a:lnSpc>
                <a:spcPct val="12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Например, </a:t>
            </a:r>
            <a:r>
              <a:rPr lang="ru-RU" sz="2400" b="1" i="1">
                <a:latin typeface="Times New Roman" pitchFamily="18" charset="0"/>
              </a:rPr>
              <a:t>Су-Джок терапия:</a:t>
            </a:r>
            <a:endParaRPr lang="ru-RU" sz="2400" i="1">
              <a:latin typeface="Times New Roman" pitchFamily="18" charset="0"/>
            </a:endParaRP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Катание вверх-вниз, вправо-влево;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Круговые движения рук;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Перекладывание из одной руки в другую;</a:t>
            </a:r>
          </a:p>
          <a:p>
            <a:pPr marL="533400" indent="-533400" algn="just" eaLnBrk="0" hangingPunct="0">
              <a:lnSpc>
                <a:spcPct val="120000"/>
              </a:lnSpc>
              <a:buFont typeface="Arial" charset="0"/>
              <a:buAutoNum type="arabicPeriod"/>
            </a:pPr>
            <a:r>
              <a:rPr lang="ru-RU" sz="2400" i="1">
                <a:latin typeface="Times New Roman" pitchFamily="18" charset="0"/>
              </a:rPr>
              <a:t>Катание ладонью по твердой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Заключение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		Таким образом, </a:t>
            </a:r>
            <a:r>
              <a:rPr lang="ru-RU" i="1" smtClean="0">
                <a:latin typeface="Times New Roman" pitchFamily="18" charset="0"/>
              </a:rPr>
              <a:t>использование нейропсихологических методов и приемов способствует преодолению и коррекции имеющихся у детей нарушений</a:t>
            </a:r>
            <a:r>
              <a:rPr lang="ru-RU" smtClean="0">
                <a:latin typeface="Times New Roman" pitchFamily="18" charset="0"/>
              </a:rPr>
              <a:t>: интеллектуальных, речевых, двигательных, поведенческих расстройств </a:t>
            </a:r>
            <a:r>
              <a:rPr lang="ru-RU" i="1" smtClean="0">
                <a:latin typeface="Times New Roman" pitchFamily="18" charset="0"/>
              </a:rPr>
              <a:t>и способствует созданию базы для успешного преодоления психоречевых нарушений.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0813" y="573088"/>
            <a:ext cx="10515600" cy="1325562"/>
          </a:xfrm>
        </p:spPr>
        <p:txBody>
          <a:bodyPr anchor="t"/>
          <a:lstStyle/>
          <a:p>
            <a:pPr algn="ctr" eaLnBrk="1" hangingPunct="1"/>
            <a:r>
              <a:rPr lang="ru-RU" sz="48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Благодарю за внимание!</a:t>
            </a:r>
          </a:p>
        </p:txBody>
      </p:sp>
      <p:pic>
        <p:nvPicPr>
          <p:cNvPr id="32771" name="Picture 3" descr="AATXAJz59NXPvnYtsaVB3bqQeJ0tOjekjcTa6yv-jtLI=s900-c-k-c0x00ffffff-no-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57350"/>
            <a:ext cx="44577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8700" y="593725"/>
            <a:ext cx="10515600" cy="711200"/>
          </a:xfrm>
        </p:spPr>
        <p:txBody>
          <a:bodyPr anchor="t"/>
          <a:lstStyle/>
          <a:p>
            <a:pPr marL="342900" indent="-342900" algn="ctr" eaLnBrk="1" hangingPunct="1"/>
            <a:r>
              <a:rPr lang="ru-RU" sz="3600" b="1" i="1" smtClean="0">
                <a:latin typeface="Times New Roman" pitchFamily="18" charset="0"/>
              </a:rPr>
              <a:t>Понятие нейропсихологии</a:t>
            </a:r>
            <a:endParaRPr lang="ru-RU" sz="3600" i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1323975" y="1652588"/>
            <a:ext cx="10202863" cy="4467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i="1" smtClean="0">
                <a:latin typeface="Times New Roman" pitchFamily="18" charset="0"/>
              </a:rPr>
              <a:t> 		</a:t>
            </a:r>
            <a:r>
              <a:rPr lang="ru-RU" b="1" i="1" smtClean="0">
                <a:latin typeface="Times New Roman" pitchFamily="18" charset="0"/>
              </a:rPr>
              <a:t>Нейропсихология</a:t>
            </a:r>
            <a:r>
              <a:rPr lang="ru-RU" smtClean="0">
                <a:latin typeface="Times New Roman" pitchFamily="18" charset="0"/>
              </a:rPr>
              <a:t> – это наука о взаимодействии высших психических процессов с работой головного мозга и его отделов (левого и правого полушария).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		Иными словами, </a:t>
            </a:r>
            <a:r>
              <a:rPr lang="ru-RU" i="1" smtClean="0">
                <a:latin typeface="Times New Roman" pitchFamily="18" charset="0"/>
              </a:rPr>
              <a:t>нейропсихология детского возраста изучает развитие высших психических функций.</a:t>
            </a:r>
            <a:r>
              <a:rPr lang="ru-RU" smtClean="0">
                <a:latin typeface="Times New Roman" pitchFamily="18" charset="0"/>
              </a:rPr>
              <a:t> Для нейропсихологии характерен структурно функциональный подход к изучению психических процессов.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1075" y="460375"/>
            <a:ext cx="10515600" cy="711200"/>
          </a:xfrm>
        </p:spPr>
        <p:txBody>
          <a:bodyPr anchor="t"/>
          <a:lstStyle/>
          <a:p>
            <a:pPr marL="342900" indent="-342900" algn="ctr" eaLnBrk="1" hangingPunct="1"/>
            <a:r>
              <a:rPr lang="ru-RU" sz="3600" b="1" i="1" smtClean="0">
                <a:latin typeface="Times New Roman" pitchFamily="18" charset="0"/>
              </a:rPr>
              <a:t>Речь как высшая психическая функция</a:t>
            </a:r>
            <a:endParaRPr lang="ru-RU" sz="3600" i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4294967295"/>
          </p:nvPr>
        </p:nvSpPr>
        <p:spPr>
          <a:xfrm>
            <a:off x="1244600" y="1271588"/>
            <a:ext cx="9688513" cy="4467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i="1" smtClean="0">
                <a:latin typeface="Times New Roman" pitchFamily="18" charset="0"/>
              </a:rPr>
              <a:t> 		</a:t>
            </a:r>
            <a:r>
              <a:rPr lang="ru-RU" smtClean="0">
                <a:latin typeface="Times New Roman" pitchFamily="18" charset="0"/>
              </a:rPr>
              <a:t>Речь осуществляется при участии трех основных </a:t>
            </a:r>
            <a:r>
              <a:rPr lang="ru-RU" i="1" smtClean="0">
                <a:latin typeface="Times New Roman" pitchFamily="18" charset="0"/>
              </a:rPr>
              <a:t>блоков головного мозга: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800" smtClean="0">
                <a:latin typeface="Times New Roman" pitchFamily="18" charset="0"/>
              </a:rPr>
              <a:t>энергетический блок (А);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800" smtClean="0">
                <a:latin typeface="Times New Roman" pitchFamily="18" charset="0"/>
              </a:rPr>
              <a:t>блок приема, переработки и хранения информации (Б);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800" smtClean="0">
                <a:latin typeface="Times New Roman" pitchFamily="18" charset="0"/>
              </a:rPr>
              <a:t>блок программирования, регуляции и контроля (В).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4262438"/>
            <a:ext cx="7440612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600" b="1" i="1" smtClean="0">
                <a:latin typeface="Times New Roman" pitchFamily="18" charset="0"/>
              </a:rPr>
              <a:t>Развивающие упражнения учителя-логопеда</a:t>
            </a:r>
            <a:endParaRPr lang="ru-RU" sz="2800" b="1" i="1" smtClean="0">
              <a:latin typeface="Times New Roman" pitchFamily="18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4294967295"/>
          </p:nvPr>
        </p:nvSpPr>
        <p:spPr>
          <a:xfrm>
            <a:off x="1146175" y="1319213"/>
            <a:ext cx="10402888" cy="4467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i="1" smtClean="0">
                <a:latin typeface="Times New Roman" pitchFamily="18" charset="0"/>
              </a:rPr>
              <a:t> 		</a:t>
            </a:r>
            <a:r>
              <a:rPr lang="ru-RU" sz="2600" smtClean="0">
                <a:latin typeface="Times New Roman" pitchFamily="18" charset="0"/>
              </a:rPr>
              <a:t>Коррекционно-развивающие упражнения, применяемые в практике учителя-логопеда, можно разделить на </a:t>
            </a:r>
            <a:r>
              <a:rPr lang="ru-RU" sz="2600" i="1" smtClean="0">
                <a:latin typeface="Times New Roman" pitchFamily="18" charset="0"/>
              </a:rPr>
              <a:t>три основных блока.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i="1" smtClean="0">
                <a:latin typeface="Times New Roman" pitchFamily="18" charset="0"/>
              </a:rPr>
              <a:t>		</a:t>
            </a:r>
            <a:r>
              <a:rPr lang="en-US" sz="2600" b="1" i="1" smtClean="0">
                <a:latin typeface="Times New Roman" pitchFamily="18" charset="0"/>
              </a:rPr>
              <a:t>I </a:t>
            </a:r>
            <a:r>
              <a:rPr lang="ru-RU" sz="2600" b="1" i="1" smtClean="0">
                <a:latin typeface="Times New Roman" pitchFamily="18" charset="0"/>
              </a:rPr>
              <a:t>блок</a:t>
            </a:r>
            <a:r>
              <a:rPr lang="ru-RU" sz="2600" i="1" smtClean="0">
                <a:latin typeface="Times New Roman" pitchFamily="18" charset="0"/>
              </a:rPr>
              <a:t>. </a:t>
            </a:r>
            <a:r>
              <a:rPr lang="ru-RU" sz="2600" smtClean="0">
                <a:latin typeface="Times New Roman" pitchFamily="18" charset="0"/>
              </a:rPr>
              <a:t>Упражнения, направленные на стабилизацию и активизацию энергетического потенциала организма.</a:t>
            </a:r>
          </a:p>
        </p:txBody>
      </p:sp>
      <p:pic>
        <p:nvPicPr>
          <p:cNvPr id="35846" name="Picture 6" descr="299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3773488"/>
            <a:ext cx="3384550" cy="2117725"/>
          </a:xfrm>
          <a:prstGeom prst="rect">
            <a:avLst/>
          </a:prstGeom>
          <a:noFill/>
        </p:spPr>
      </p:pic>
      <p:pic>
        <p:nvPicPr>
          <p:cNvPr id="35848" name="Picture 8" descr="uprazhneniya-dolgoletiy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538538"/>
            <a:ext cx="2638425" cy="2665412"/>
          </a:xfrm>
          <a:prstGeom prst="rect">
            <a:avLst/>
          </a:prstGeom>
          <a:noFill/>
        </p:spPr>
      </p:pic>
      <p:sp>
        <p:nvSpPr>
          <p:cNvPr id="35849" name="Объект 2"/>
          <p:cNvSpPr>
            <a:spLocks/>
          </p:cNvSpPr>
          <p:nvPr/>
        </p:nvSpPr>
        <p:spPr bwMode="auto">
          <a:xfrm>
            <a:off x="1220788" y="5805488"/>
            <a:ext cx="59801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«Обезьянка расчесывается»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35850" name="Объект 2"/>
          <p:cNvSpPr>
            <a:spLocks/>
          </p:cNvSpPr>
          <p:nvPr/>
        </p:nvSpPr>
        <p:spPr bwMode="auto">
          <a:xfrm>
            <a:off x="6831013" y="6157913"/>
            <a:ext cx="35369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 «Ушки»</a:t>
            </a: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4000" b="1" i="1" smtClean="0">
                <a:latin typeface="Times New Roman" pitchFamily="18" charset="0"/>
              </a:rPr>
              <a:t>Развивающие упражнения учителя-логопеда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i="1" smtClean="0">
                <a:latin typeface="Times New Roman" pitchFamily="18" charset="0"/>
              </a:rPr>
              <a:t> 		</a:t>
            </a:r>
            <a:r>
              <a:rPr lang="en-US" sz="2600" b="1" i="1" smtClean="0">
                <a:latin typeface="Times New Roman" pitchFamily="18" charset="0"/>
              </a:rPr>
              <a:t>II </a:t>
            </a:r>
            <a:r>
              <a:rPr lang="ru-RU" sz="2600" b="1" i="1" smtClean="0">
                <a:latin typeface="Times New Roman" pitchFamily="18" charset="0"/>
              </a:rPr>
              <a:t>блок</a:t>
            </a:r>
            <a:r>
              <a:rPr lang="ru-RU" sz="2600" i="1" smtClean="0">
                <a:latin typeface="Times New Roman" pitchFamily="18" charset="0"/>
              </a:rPr>
              <a:t>. </a:t>
            </a:r>
            <a:r>
              <a:rPr lang="ru-RU" sz="2600" smtClean="0">
                <a:latin typeface="Times New Roman" pitchFamily="18" charset="0"/>
              </a:rPr>
              <a:t>Упражнения, направленные  на формирование операционального обеспечения вербальных и невербальных психических процессов.</a:t>
            </a:r>
          </a:p>
        </p:txBody>
      </p:sp>
      <p:pic>
        <p:nvPicPr>
          <p:cNvPr id="3891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3341688"/>
            <a:ext cx="9686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Объект 2"/>
          <p:cNvSpPr>
            <a:spLocks/>
          </p:cNvSpPr>
          <p:nvPr/>
        </p:nvSpPr>
        <p:spPr bwMode="auto">
          <a:xfrm>
            <a:off x="3379788" y="4686300"/>
            <a:ext cx="59801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 «Хасты»</a:t>
            </a: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4000" b="1" i="1" smtClean="0">
                <a:latin typeface="Times New Roman" pitchFamily="18" charset="0"/>
              </a:rPr>
              <a:t>Развивающие упражнения учителя-логопеда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39941" name="Объект 2"/>
          <p:cNvSpPr>
            <a:spLocks/>
          </p:cNvSpPr>
          <p:nvPr/>
        </p:nvSpPr>
        <p:spPr bwMode="auto">
          <a:xfrm>
            <a:off x="7920038" y="1962150"/>
            <a:ext cx="39179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«Загадочные рисунки»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39942" name="Объект 2"/>
          <p:cNvSpPr>
            <a:spLocks/>
          </p:cNvSpPr>
          <p:nvPr/>
        </p:nvSpPr>
        <p:spPr bwMode="auto">
          <a:xfrm>
            <a:off x="1325563" y="4625975"/>
            <a:ext cx="59801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 «Телесные фигуры, буквы и цифры» 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512888"/>
            <a:ext cx="6076950" cy="3025775"/>
          </a:xfrm>
          <a:prstGeom prst="rect">
            <a:avLst/>
          </a:prstGeom>
          <a:noFill/>
        </p:spPr>
      </p:pic>
      <p:pic>
        <p:nvPicPr>
          <p:cNvPr id="39947" name="Picture 11" descr="e59cd417d228f9f65ece7849d8d7423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7163" y="2840038"/>
            <a:ext cx="4089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4000" b="1" i="1" smtClean="0">
                <a:latin typeface="Times New Roman" pitchFamily="18" charset="0"/>
              </a:rPr>
              <a:t>Развивающие упражнения учителя-логопеда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i="1" smtClean="0">
                <a:latin typeface="Times New Roman" pitchFamily="18" charset="0"/>
              </a:rPr>
              <a:t>		 </a:t>
            </a:r>
            <a:r>
              <a:rPr lang="en-US" sz="2600" b="1" i="1" smtClean="0">
                <a:latin typeface="Times New Roman" pitchFamily="18" charset="0"/>
              </a:rPr>
              <a:t>III </a:t>
            </a:r>
            <a:r>
              <a:rPr lang="ru-RU" sz="2600" b="1" i="1" smtClean="0">
                <a:latin typeface="Times New Roman" pitchFamily="18" charset="0"/>
              </a:rPr>
              <a:t>блок</a:t>
            </a:r>
            <a:r>
              <a:rPr lang="ru-RU" sz="2600" i="1" smtClean="0">
                <a:latin typeface="Times New Roman" pitchFamily="18" charset="0"/>
              </a:rPr>
              <a:t>. </a:t>
            </a:r>
            <a:r>
              <a:rPr lang="ru-RU" sz="2600" smtClean="0">
                <a:latin typeface="Times New Roman" pitchFamily="18" charset="0"/>
              </a:rPr>
              <a:t>Упражнения, направленные  на улучшение контроля и регуляции деятельности.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2947988"/>
            <a:ext cx="4627562" cy="2238375"/>
          </a:xfrm>
          <a:prstGeom prst="rect">
            <a:avLst/>
          </a:prstGeom>
          <a:noFill/>
        </p:spPr>
      </p:pic>
      <p:sp>
        <p:nvSpPr>
          <p:cNvPr id="36870" name="Объект 2"/>
          <p:cNvSpPr>
            <a:spLocks/>
          </p:cNvSpPr>
          <p:nvPr/>
        </p:nvSpPr>
        <p:spPr bwMode="auto">
          <a:xfrm>
            <a:off x="1436688" y="5149850"/>
            <a:ext cx="50990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 «Буквы заблудились» </a:t>
            </a:r>
          </a:p>
        </p:txBody>
      </p:sp>
      <p:sp>
        <p:nvSpPr>
          <p:cNvPr id="36871" name="Объект 2"/>
          <p:cNvSpPr>
            <a:spLocks/>
          </p:cNvSpPr>
          <p:nvPr/>
        </p:nvSpPr>
        <p:spPr bwMode="auto">
          <a:xfrm>
            <a:off x="6427788" y="5492750"/>
            <a:ext cx="50990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Упражнение «Древнерусское письмо» </a:t>
            </a:r>
          </a:p>
        </p:txBody>
      </p:sp>
      <p:sp>
        <p:nvSpPr>
          <p:cNvPr id="36872" name="Объект 2"/>
          <p:cNvSpPr>
            <a:spLocks/>
          </p:cNvSpPr>
          <p:nvPr/>
        </p:nvSpPr>
        <p:spPr bwMode="auto">
          <a:xfrm>
            <a:off x="6413500" y="2459038"/>
            <a:ext cx="52482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400" b="1" i="1">
                <a:solidFill>
                  <a:srgbClr val="B3403B"/>
                </a:solidFill>
                <a:latin typeface="Times New Roman" pitchFamily="18" charset="0"/>
              </a:rPr>
              <a:t>Отважный Миша бежит от мыши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i="1">
                <a:solidFill>
                  <a:srgbClr val="B3403B"/>
                </a:solidFill>
                <a:latin typeface="Times New Roman" pitchFamily="18" charset="0"/>
              </a:rPr>
              <a:t>Только согласные: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400" b="1" i="1">
                <a:solidFill>
                  <a:srgbClr val="B3403B"/>
                </a:solidFill>
                <a:latin typeface="Times New Roman" pitchFamily="18" charset="0"/>
              </a:rPr>
              <a:t>…тв…жн…й М…ш…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400" b="1" i="1">
                <a:solidFill>
                  <a:srgbClr val="B3403B"/>
                </a:solidFill>
                <a:latin typeface="Times New Roman" pitchFamily="18" charset="0"/>
              </a:rPr>
              <a:t>б…ж…т …т м…ш… 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000" i="1">
                <a:solidFill>
                  <a:srgbClr val="B3403B"/>
                </a:solidFill>
                <a:latin typeface="Times New Roman" pitchFamily="18" charset="0"/>
              </a:rPr>
              <a:t>Только гласные: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400">
                <a:solidFill>
                  <a:srgbClr val="B3403B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B3403B"/>
                </a:solidFill>
                <a:latin typeface="Times New Roman" pitchFamily="18" charset="0"/>
              </a:rPr>
              <a:t>о… …а… …ый …и…а</a:t>
            </a:r>
          </a:p>
          <a:p>
            <a:pPr marL="228600" indent="-228600" algn="ctr">
              <a:lnSpc>
                <a:spcPct val="120000"/>
              </a:lnSpc>
              <a:buFont typeface="Arial" charset="0"/>
              <a:buNone/>
            </a:pPr>
            <a:r>
              <a:rPr lang="ru-RU" sz="2400" b="1" i="1">
                <a:solidFill>
                  <a:srgbClr val="B3403B"/>
                </a:solidFill>
                <a:latin typeface="Times New Roman" pitchFamily="18" charset="0"/>
              </a:rPr>
              <a:t>…е…и… о… …ы…и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/>
              <a:t>		</a:t>
            </a:r>
            <a:r>
              <a:rPr lang="ru-RU" sz="2600" smtClean="0">
                <a:latin typeface="Times New Roman" pitchFamily="18" charset="0"/>
              </a:rPr>
              <a:t>Нейрокоррекционный блок, которым может воспользоваться учитель-дефектолог</a:t>
            </a:r>
            <a:r>
              <a:rPr lang="ru-RU" sz="2600" i="1" smtClean="0">
                <a:latin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</a:rPr>
              <a:t>на своих занятиях, включает в себя </a:t>
            </a:r>
            <a:r>
              <a:rPr lang="ru-RU" sz="2600" i="1" smtClean="0">
                <a:latin typeface="Times New Roman" pitchFamily="18" charset="0"/>
              </a:rPr>
              <a:t>шесть элементов: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1.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Растяжки</a:t>
            </a:r>
            <a:r>
              <a:rPr lang="ru-RU" sz="2600" i="1" smtClean="0">
                <a:latin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</a:rPr>
              <a:t>— метод нормализации гипотонуса (снижение мышечной силы) и гипертонуса (перенапряжение) мышц.</a:t>
            </a:r>
            <a:r>
              <a:rPr lang="ru-RU" smtClean="0"/>
              <a:t> </a:t>
            </a:r>
          </a:p>
        </p:txBody>
      </p:sp>
      <p:pic>
        <p:nvPicPr>
          <p:cNvPr id="40969" name="Picture 9" descr="ris-109-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675" y="4256088"/>
            <a:ext cx="3143250" cy="2200275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788" y="4268788"/>
            <a:ext cx="3106737" cy="210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44500"/>
            <a:ext cx="10947400" cy="711200"/>
          </a:xfrm>
        </p:spPr>
        <p:txBody>
          <a:bodyPr anchor="t"/>
          <a:lstStyle/>
          <a:p>
            <a:pPr marL="342900" indent="-342900" algn="ctr" eaLnBrk="1" hangingPunct="1">
              <a:lnSpc>
                <a:spcPct val="120000"/>
              </a:lnSpc>
            </a:pPr>
            <a:r>
              <a:rPr lang="ru-RU" sz="3800" b="1" i="1" smtClean="0">
                <a:latin typeface="Times New Roman" pitchFamily="18" charset="0"/>
              </a:rPr>
              <a:t>Развивающие упражнения учителя-дефектолога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1146175" y="1477963"/>
            <a:ext cx="10402888" cy="44672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		2.</a:t>
            </a:r>
            <a:r>
              <a:rPr lang="ru-RU" sz="2600" b="1" smtClean="0">
                <a:latin typeface="Times New Roman" pitchFamily="18" charset="0"/>
              </a:rPr>
              <a:t> </a:t>
            </a:r>
            <a:r>
              <a:rPr lang="ru-RU" sz="2600" b="1" i="1" smtClean="0">
                <a:latin typeface="Times New Roman" pitchFamily="18" charset="0"/>
              </a:rPr>
              <a:t>Дыхательные упражнения</a:t>
            </a:r>
            <a:r>
              <a:rPr lang="ru-RU" sz="2600" i="1" smtClean="0">
                <a:latin typeface="Times New Roman" pitchFamily="18" charset="0"/>
              </a:rPr>
              <a:t>,</a:t>
            </a:r>
            <a:r>
              <a:rPr lang="ru-RU" sz="2600" smtClean="0">
                <a:latin typeface="Times New Roman" pitchFamily="18" charset="0"/>
              </a:rPr>
              <a:t> улучшающие ритмическую работу организма и способствующие развитию самоконтроля. 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213" y="2863850"/>
            <a:ext cx="2763837" cy="2976563"/>
          </a:xfrm>
          <a:prstGeom prst="rect">
            <a:avLst/>
          </a:prstGeom>
          <a:noFill/>
        </p:spPr>
      </p:pic>
      <p:pic>
        <p:nvPicPr>
          <p:cNvPr id="41992" name="Picture 8" descr="i_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425" y="3044825"/>
            <a:ext cx="6430963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175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Консультация для педагогов: «Эффективные нейропсихологические приемы и методы в практике дефектолога и логопеда в работе с детьми с ОВЗ»</vt:lpstr>
      <vt:lpstr>Понятие нейропсихологии</vt:lpstr>
      <vt:lpstr>Речь как высшая психическая функция</vt:lpstr>
      <vt:lpstr>Развивающие упражнения учителя-логопеда</vt:lpstr>
      <vt:lpstr>Развивающие упражнения учителя-логопеда</vt:lpstr>
      <vt:lpstr>Развивающие упражнения учителя-логопеда</vt:lpstr>
      <vt:lpstr>Развивающие упражнения учителя-логопеда</vt:lpstr>
      <vt:lpstr>Развивающие упражнения учителя-дефектолога</vt:lpstr>
      <vt:lpstr>Развивающие упражнения учителя-дефектолога</vt:lpstr>
      <vt:lpstr>Развивающие упражнения учителя-дефектолога</vt:lpstr>
      <vt:lpstr>Развивающие упражнения учителя-дефектолога</vt:lpstr>
      <vt:lpstr>Развивающие упражнения учителя-дефектолога</vt:lpstr>
      <vt:lpstr>Развивающие упражнения учителя-дефектолога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рима</cp:lastModifiedBy>
  <cp:revision>148</cp:revision>
  <dcterms:created xsi:type="dcterms:W3CDTF">2020-10-04T10:38:21Z</dcterms:created>
  <dcterms:modified xsi:type="dcterms:W3CDTF">2022-01-31T13:16:23Z</dcterms:modified>
</cp:coreProperties>
</file>