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3" r:id="rId6"/>
    <p:sldId id="260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E8B88D-23A0-4003-B135-D3EA676EBA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0FE668-F93B-413A-AF88-25564648D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BC6327-4C00-4ECA-805F-66BFFDE88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7673E-B486-4A95-9E44-810122BE1C2E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826B04-A91D-40F0-9C9C-52A6EE202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019A84-8D82-462F-A75A-8343C96CE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EBAC-0D32-4E8C-8503-242FEE001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38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734BDB-002A-47C8-936E-168336C33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D5177B-EF9D-4F22-A760-A40C7972B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7C7FE9-8440-416E-A975-8265B2144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7673E-B486-4A95-9E44-810122BE1C2E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8D7611-ABD0-4B84-BAE9-C41A77317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9C4061-A1E8-4FDA-A9ED-4A996D647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EBAC-0D32-4E8C-8503-242FEE001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88CAF30-ADCD-4B38-85B3-633CD13F95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F13A67-352B-4E7E-B49A-D8B5AD8D22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E843C0-4CC5-4768-9508-AF82DE1B5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7673E-B486-4A95-9E44-810122BE1C2E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8D8B14-B487-4316-BFBD-7320728CD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136522-254D-4629-86E6-5A0698B52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EBAC-0D32-4E8C-8503-242FEE001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69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1BA327-5D41-4FF7-9AAA-F966B7C53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ABFD17-C94C-42DB-901D-F4B6F8053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EDAB0B-70D9-4E00-AD77-D75E2EA82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7673E-B486-4A95-9E44-810122BE1C2E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C61277-9BB6-464F-A95F-54EA8F42B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E049DF-4F38-4637-88EE-F661EF419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EBAC-0D32-4E8C-8503-242FEE001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49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1CA6DB-DC29-40AF-861D-B050A63FD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8EA141-D67B-436D-B5F9-19970C2B5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406AD4-F579-4E3A-AE88-F18D690C1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7673E-B486-4A95-9E44-810122BE1C2E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4D9D0D-8F60-4637-87A6-2C4DA9116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B50B8D-A2A2-43E3-9C59-DB528FC91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EBAC-0D32-4E8C-8503-242FEE001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51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8310A3-1797-4466-96E1-D94789EF6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F22945-A01E-4E8D-B680-7397731FDF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BF4C19-3BAC-4696-8AB8-156748F91F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0FCC37-9369-483A-BC11-AE77DE09E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7673E-B486-4A95-9E44-810122BE1C2E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F23E71-807C-4485-89C3-3CDF90C90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11E06E-1051-43EF-B6E6-B44001CD8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EBAC-0D32-4E8C-8503-242FEE001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32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A40AB-D1E7-4CB5-B59B-6B3B087AD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90DB7D-FA00-43BF-99C5-77DA87EA0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2906415-A5B3-44D4-A355-F5FAC41ED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F7EE4FF-3821-471D-9F9C-BE4AC6ADCC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6151E5A-677B-4252-9F1B-028FD7B7D4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D824FF7-668B-445C-A9BE-43D1AD2C3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7673E-B486-4A95-9E44-810122BE1C2E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B1B789F-756E-4763-A1B1-4DD449248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076080C-0380-4E8F-A27D-4556AB49F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EBAC-0D32-4E8C-8503-242FEE001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55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EDA17F-40F9-495E-95D7-4D8E8F4A9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001BAB7-D3F1-4A6B-A62A-4822CB3BA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7673E-B486-4A95-9E44-810122BE1C2E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464059B-4D6D-4A3F-8E4A-5C8A8B1B9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3B08054-B15A-4A82-8117-B92EA49DA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EBAC-0D32-4E8C-8503-242FEE001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32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21AC344-02B0-4C72-9946-80270FEFF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7673E-B486-4A95-9E44-810122BE1C2E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F942C37-2D7C-47D3-95CF-A6CE4D0D7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5A2489-25B7-46C1-862F-D8E6B4264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EBAC-0D32-4E8C-8503-242FEE001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74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4CA1F-A378-498D-B4CC-EED822699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C49D8B-1946-44B2-A283-93A424388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95956DC-31E5-4C12-AEC7-6CEE5BD070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CB07A2-7A93-4606-9D13-CCFC2D654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7673E-B486-4A95-9E44-810122BE1C2E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93CB05-2615-4996-BA22-83ADBE0E9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C82B74-CF24-4FFC-A784-01EA27183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EBAC-0D32-4E8C-8503-242FEE001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89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69FEAB-E704-46F3-8CBF-4287781B0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1BB3810-2085-4B6A-AE35-2B97DD81EA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C5AFE7-FA45-4D00-9EEE-3AACE9A9E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1CB0EC-D10A-424F-835D-DD8B6E807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7673E-B486-4A95-9E44-810122BE1C2E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E2D356-34FA-4411-84EB-F7FB0585A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D55740-D08D-4694-A99E-A0E577C97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EBAC-0D32-4E8C-8503-242FEE001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16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0386F8-F5FB-4F61-B534-C9265F968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8BDC29-E05A-4C47-90FF-B9509F7FC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FB4452-8FA9-4CD5-9F9A-1F5F011643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7673E-B486-4A95-9E44-810122BE1C2E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B9C5C8-BC4A-40CF-976D-2035DF9720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413522-25F0-457A-BB8E-9A1545343C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EEBAC-0D32-4E8C-8503-242FEE001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91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border2b.com/wp-content/uploads/blank-pages-with-math-borders-printable-maths-page-borders-sparklebox-worksheets-photo.jpg">
            <a:extLst>
              <a:ext uri="{FF2B5EF4-FFF2-40B4-BE49-F238E27FC236}">
                <a16:creationId xmlns:a16="http://schemas.microsoft.com/office/drawing/2014/main" id="{0D025E48-8E89-4B83-8CA7-943E455E5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0519" y="-263331"/>
            <a:ext cx="12873038" cy="738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424A3-FCE4-4A00-A051-60D416968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9902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atin typeface="Monotype Corsiva" panose="03010101010201010101" pitchFamily="66" charset="0"/>
              </a:rPr>
              <a:t>Эффективные методы формирования базовых пространственных представлений у детей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214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01EE6A-E880-43E4-9721-1CFC166E8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BBF09C-E727-4027-9A1F-B8085C5C1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3AB9A9-1CCB-497D-A860-A030EFC886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464" y="0"/>
            <a:ext cx="11703072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7C6F947-0D66-4245-8B22-9D59B5F84DE6}"/>
              </a:ext>
            </a:extLst>
          </p:cNvPr>
          <p:cNvSpPr/>
          <p:nvPr/>
        </p:nvSpPr>
        <p:spPr>
          <a:xfrm>
            <a:off x="1365380" y="973327"/>
            <a:ext cx="94612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575F6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+mj-cs"/>
              </a:rPr>
              <a:t>5. Формирование умения ориентироваться относительно другого лица </a:t>
            </a:r>
            <a:b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575F6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+mj-cs"/>
              </a:rPr>
            </a:b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575F6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+mj-cs"/>
              </a:rPr>
              <a:t>(предмет – лицо)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1BB21DA-81B0-4D8C-88A5-98F8AA962D0A}"/>
              </a:ext>
            </a:extLst>
          </p:cNvPr>
          <p:cNvSpPr/>
          <p:nvPr/>
        </p:nvSpPr>
        <p:spPr>
          <a:xfrm>
            <a:off x="1499118" y="2604864"/>
            <a:ext cx="6096000" cy="18056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rgbClr val="FE8637"/>
              </a:buClr>
              <a:buSzPct val="68000"/>
            </a:pPr>
            <a:r>
              <a:rPr lang="ru-RU" sz="2700" dirty="0">
                <a:solidFill>
                  <a:prstClr val="black"/>
                </a:solidFill>
                <a:latin typeface="Lucida Sans Unicode"/>
              </a:rPr>
              <a:t>Старшая группа:</a:t>
            </a:r>
          </a:p>
          <a:p>
            <a:pPr marL="365760" lvl="0" indent="-256032">
              <a:spcBef>
                <a:spcPts val="400"/>
              </a:spcBef>
              <a:buClr>
                <a:srgbClr val="FE8637"/>
              </a:buClr>
              <a:buSzPct val="68000"/>
              <a:buFont typeface="Wingdings 3"/>
              <a:buChar char=""/>
            </a:pPr>
            <a:r>
              <a:rPr lang="ru-RU" sz="2700" dirty="0">
                <a:solidFill>
                  <a:prstClr val="black"/>
                </a:solidFill>
                <a:latin typeface="Lucida Sans Unicode"/>
              </a:rPr>
              <a:t>обучение детей ориентировки относительно другого человека.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6893ADD-8632-4346-9165-7FE9F23065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9298" y="2772577"/>
            <a:ext cx="3908884" cy="284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1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7602F4-4135-402B-9B2D-FED2E27E5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35BDBE-2E1E-4C9D-81B9-F9336E443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D8CE44-D5C9-4FE8-8C89-77B6907274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464" y="0"/>
            <a:ext cx="11703072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1A68655-036E-420C-A9A2-E9D5F37C7ED3}"/>
              </a:ext>
            </a:extLst>
          </p:cNvPr>
          <p:cNvSpPr/>
          <p:nvPr/>
        </p:nvSpPr>
        <p:spPr>
          <a:xfrm>
            <a:off x="1374710" y="1027906"/>
            <a:ext cx="94425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575F6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+mj-cs"/>
              </a:rPr>
              <a:t>6. Формирование умения определять место положения предметов относительно других предметов (предмет – предмет)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F358749-A16C-4734-9AAB-9ED17332D6EC}"/>
              </a:ext>
            </a:extLst>
          </p:cNvPr>
          <p:cNvSpPr/>
          <p:nvPr/>
        </p:nvSpPr>
        <p:spPr>
          <a:xfrm>
            <a:off x="1374710" y="2581429"/>
            <a:ext cx="10363200" cy="2913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rgbClr val="FE8637"/>
              </a:buClr>
              <a:buSzPct val="68000"/>
            </a:pPr>
            <a:r>
              <a:rPr lang="ru-RU" sz="2000" dirty="0">
                <a:solidFill>
                  <a:prstClr val="black"/>
                </a:solidFill>
                <a:latin typeface="Lucida Sans Unicode"/>
              </a:rPr>
              <a:t>Младшая группа: правильное использование  пространственных</a:t>
            </a:r>
          </a:p>
          <a:p>
            <a:pPr marL="365760" lvl="0" indent="-256032">
              <a:spcBef>
                <a:spcPts val="400"/>
              </a:spcBef>
              <a:buClr>
                <a:srgbClr val="FE8637"/>
              </a:buClr>
              <a:buSzPct val="68000"/>
            </a:pPr>
            <a:r>
              <a:rPr lang="ru-RU" sz="2000" dirty="0">
                <a:solidFill>
                  <a:prstClr val="black"/>
                </a:solidFill>
                <a:latin typeface="Lucida Sans Unicode"/>
              </a:rPr>
              <a:t> предлогов и наречий:</a:t>
            </a:r>
          </a:p>
          <a:p>
            <a:pPr marL="365760" lvl="0" indent="-256032">
              <a:spcBef>
                <a:spcPts val="400"/>
              </a:spcBef>
              <a:buClr>
                <a:srgbClr val="FE8637"/>
              </a:buClr>
              <a:buSzPct val="68000"/>
            </a:pPr>
            <a:r>
              <a:rPr lang="ru-RU" sz="2000" dirty="0">
                <a:solidFill>
                  <a:prstClr val="black"/>
                </a:solidFill>
                <a:latin typeface="Lucida Sans Unicode"/>
              </a:rPr>
              <a:t> - Книга лежит </a:t>
            </a:r>
            <a:r>
              <a:rPr lang="ru-RU" sz="2000" b="1" i="1" dirty="0">
                <a:solidFill>
                  <a:prstClr val="black"/>
                </a:solidFill>
                <a:latin typeface="Lucida Sans Unicode"/>
              </a:rPr>
              <a:t>на</a:t>
            </a:r>
            <a:r>
              <a:rPr lang="ru-RU" sz="2000" dirty="0">
                <a:solidFill>
                  <a:prstClr val="black"/>
                </a:solidFill>
                <a:latin typeface="Lucida Sans Unicode"/>
              </a:rPr>
              <a:t> столе.</a:t>
            </a:r>
          </a:p>
          <a:p>
            <a:pPr marL="365760" lvl="0" indent="-256032">
              <a:spcBef>
                <a:spcPts val="400"/>
              </a:spcBef>
              <a:buClr>
                <a:srgbClr val="FE8637"/>
              </a:buClr>
              <a:buSzPct val="68000"/>
            </a:pPr>
            <a:r>
              <a:rPr lang="ru-RU" sz="2000" dirty="0">
                <a:solidFill>
                  <a:prstClr val="black"/>
                </a:solidFill>
                <a:latin typeface="Lucida Sans Unicode"/>
              </a:rPr>
              <a:t> - Карандаш упал </a:t>
            </a:r>
            <a:r>
              <a:rPr lang="ru-RU" sz="2000" b="1" i="1" dirty="0">
                <a:solidFill>
                  <a:prstClr val="black"/>
                </a:solidFill>
                <a:latin typeface="Lucida Sans Unicode"/>
              </a:rPr>
              <a:t>под</a:t>
            </a:r>
            <a:r>
              <a:rPr lang="ru-RU" sz="2000" dirty="0">
                <a:solidFill>
                  <a:prstClr val="black"/>
                </a:solidFill>
                <a:latin typeface="Lucida Sans Unicode"/>
              </a:rPr>
              <a:t> стол.</a:t>
            </a:r>
          </a:p>
          <a:p>
            <a:pPr marL="365760" lvl="0" indent="-256032">
              <a:spcBef>
                <a:spcPts val="400"/>
              </a:spcBef>
              <a:buClr>
                <a:srgbClr val="FE8637"/>
              </a:buClr>
              <a:buSzPct val="68000"/>
            </a:pPr>
            <a:r>
              <a:rPr lang="ru-RU" sz="2000" dirty="0">
                <a:solidFill>
                  <a:prstClr val="black"/>
                </a:solidFill>
                <a:latin typeface="Lucida Sans Unicode"/>
              </a:rPr>
              <a:t> - Ручку достала </a:t>
            </a:r>
            <a:r>
              <a:rPr lang="ru-RU" sz="2000" b="1" i="1" dirty="0">
                <a:solidFill>
                  <a:prstClr val="black"/>
                </a:solidFill>
                <a:latin typeface="Lucida Sans Unicode"/>
              </a:rPr>
              <a:t>из</a:t>
            </a:r>
            <a:r>
              <a:rPr lang="ru-RU" sz="2000" dirty="0">
                <a:solidFill>
                  <a:prstClr val="black"/>
                </a:solidFill>
                <a:latin typeface="Lucida Sans Unicode"/>
              </a:rPr>
              <a:t> стола.</a:t>
            </a:r>
          </a:p>
          <a:p>
            <a:pPr marL="365760" lvl="0" indent="-256032">
              <a:spcBef>
                <a:spcPts val="400"/>
              </a:spcBef>
              <a:buClr>
                <a:srgbClr val="FE8637"/>
              </a:buClr>
              <a:buSzPct val="68000"/>
            </a:pPr>
            <a:r>
              <a:rPr lang="ru-RU" sz="2000" dirty="0">
                <a:solidFill>
                  <a:prstClr val="black"/>
                </a:solidFill>
                <a:latin typeface="Lucida Sans Unicode"/>
              </a:rPr>
              <a:t>Старшая группа: (только после освоения правого и левого направления):</a:t>
            </a:r>
          </a:p>
          <a:p>
            <a:pPr marL="365760" lvl="0" indent="-256032">
              <a:spcBef>
                <a:spcPts val="400"/>
              </a:spcBef>
              <a:buClr>
                <a:srgbClr val="FE8637"/>
              </a:buClr>
              <a:buSzPct val="68000"/>
            </a:pPr>
            <a:r>
              <a:rPr lang="ru-RU" sz="2000" dirty="0">
                <a:solidFill>
                  <a:prstClr val="black"/>
                </a:solidFill>
                <a:latin typeface="Lucida Sans Unicode"/>
              </a:rPr>
              <a:t> - Поставь мишку </a:t>
            </a:r>
            <a:r>
              <a:rPr lang="ru-RU" sz="2000" b="1" i="1" dirty="0">
                <a:solidFill>
                  <a:prstClr val="black"/>
                </a:solidFill>
                <a:latin typeface="Lucida Sans Unicode"/>
              </a:rPr>
              <a:t>справа</a:t>
            </a:r>
            <a:r>
              <a:rPr lang="ru-RU" sz="2000" dirty="0">
                <a:solidFill>
                  <a:prstClr val="black"/>
                </a:solidFill>
                <a:latin typeface="Lucida Sans Unicode"/>
              </a:rPr>
              <a:t> от зайчика,  а собачку </a:t>
            </a:r>
            <a:r>
              <a:rPr lang="ru-RU" sz="2000" b="1" i="1" dirty="0">
                <a:solidFill>
                  <a:prstClr val="black"/>
                </a:solidFill>
                <a:latin typeface="Lucida Sans Unicode"/>
              </a:rPr>
              <a:t>слева</a:t>
            </a:r>
            <a:r>
              <a:rPr lang="ru-RU" sz="2000" dirty="0">
                <a:solidFill>
                  <a:prstClr val="black"/>
                </a:solidFill>
                <a:latin typeface="Lucida Sans Unicode"/>
              </a:rPr>
              <a:t> от зайчика.</a:t>
            </a:r>
          </a:p>
          <a:p>
            <a:pPr marL="365760" lvl="0" indent="-256032">
              <a:spcBef>
                <a:spcPts val="400"/>
              </a:spcBef>
              <a:buClr>
                <a:srgbClr val="FE8637"/>
              </a:buClr>
              <a:buSzPct val="68000"/>
            </a:pPr>
            <a:r>
              <a:rPr lang="ru-RU" sz="2000" dirty="0">
                <a:solidFill>
                  <a:prstClr val="black"/>
                </a:solidFill>
                <a:latin typeface="Lucida Sans Unicode"/>
              </a:rPr>
              <a:t> - Поставь красный кубик </a:t>
            </a:r>
            <a:r>
              <a:rPr lang="ru-RU" sz="2000" b="1" i="1" dirty="0">
                <a:solidFill>
                  <a:prstClr val="black"/>
                </a:solidFill>
                <a:latin typeface="Lucida Sans Unicode"/>
              </a:rPr>
              <a:t>между</a:t>
            </a:r>
            <a:r>
              <a:rPr lang="ru-RU" sz="2000" dirty="0">
                <a:solidFill>
                  <a:prstClr val="black"/>
                </a:solidFill>
                <a:latin typeface="Lucida Sans Unicode"/>
              </a:rPr>
              <a:t> синим  и зеленым.</a:t>
            </a:r>
          </a:p>
        </p:txBody>
      </p:sp>
    </p:spTree>
    <p:extLst>
      <p:ext uri="{BB962C8B-B14F-4D97-AF65-F5344CB8AC3E}">
        <p14:creationId xmlns:p14="http://schemas.microsoft.com/office/powerpoint/2010/main" val="339434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EA304F-CA31-4BA0-BFE2-157D85999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452846-1D1C-430F-8EB8-E2A808028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3E4F35-DEBC-4761-B0E0-88390ACC18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464" y="0"/>
            <a:ext cx="11703072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6755BA7-A236-4179-B631-FA2E485A7FB4}"/>
              </a:ext>
            </a:extLst>
          </p:cNvPr>
          <p:cNvSpPr/>
          <p:nvPr/>
        </p:nvSpPr>
        <p:spPr>
          <a:xfrm>
            <a:off x="1276739" y="1013579"/>
            <a:ext cx="1007706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0" cap="none" spc="0" normalizeH="0" baseline="0" noProof="0" dirty="0">
                <a:ln>
                  <a:noFill/>
                </a:ln>
                <a:solidFill>
                  <a:srgbClr val="575F6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+mj-cs"/>
              </a:rPr>
              <a:t>7. Формирование умения          двигаться в заданном направлении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551F79C-3165-461B-B5A6-0C4ED6A5EBA7}"/>
              </a:ext>
            </a:extLst>
          </p:cNvPr>
          <p:cNvSpPr/>
          <p:nvPr/>
        </p:nvSpPr>
        <p:spPr>
          <a:xfrm>
            <a:off x="1492898" y="2345960"/>
            <a:ext cx="927462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i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Средняя группа:</a:t>
            </a:r>
          </a:p>
          <a:p>
            <a:r>
              <a:rPr lang="ru-RU" sz="2000" b="1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конкретизирование</a:t>
            </a:r>
            <a:r>
              <a:rPr lang="ru-RU" sz="20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, углубление и систематизация знаний пространственных ориентировок, отработка умения ориентироваться в движении:</a:t>
            </a:r>
          </a:p>
          <a:p>
            <a:pPr>
              <a:buNone/>
            </a:pPr>
            <a:r>
              <a:rPr lang="ru-RU" sz="20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- Дойди до шкафчика, поверни налево, дойди до стула, поверни направо. Там ты найдешь секрет.</a:t>
            </a:r>
          </a:p>
          <a:p>
            <a:pPr>
              <a:buNone/>
            </a:pPr>
            <a:r>
              <a:rPr lang="ru-RU" sz="2000" b="1" i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Старшая группа:</a:t>
            </a:r>
          </a:p>
          <a:p>
            <a:r>
              <a:rPr lang="ru-RU" sz="20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знакомство с правилами дорожного движения.</a:t>
            </a:r>
          </a:p>
          <a:p>
            <a:pPr>
              <a:buNone/>
            </a:pPr>
            <a:r>
              <a:rPr lang="ru-RU" sz="20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Подготовительная к школе группа:</a:t>
            </a:r>
          </a:p>
          <a:p>
            <a:r>
              <a:rPr lang="ru-RU" sz="20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совершенствование точности и быстроты выполнения правил.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CE77BA6-45F8-4847-91BF-98DC0971A1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6703" y="3429000"/>
            <a:ext cx="1060824" cy="223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661803-5568-402E-8030-D5389E936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2A3598-187F-49CC-BDE8-F6778BCC8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9E48A9-674B-44F6-84F0-743E8A1CA9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464" y="0"/>
            <a:ext cx="11703072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F2CA4D9-397E-42D0-AAEB-134E909A073F}"/>
              </a:ext>
            </a:extLst>
          </p:cNvPr>
          <p:cNvSpPr/>
          <p:nvPr/>
        </p:nvSpPr>
        <p:spPr>
          <a:xfrm>
            <a:off x="1567543" y="1027906"/>
            <a:ext cx="766976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0" cap="none" spc="0" normalizeH="0" baseline="0" noProof="0" dirty="0">
                <a:ln>
                  <a:noFill/>
                </a:ln>
                <a:solidFill>
                  <a:srgbClr val="575F6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+mj-cs"/>
              </a:rPr>
              <a:t>8.Обучениеориентировке на листе бумаги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CC1D87F-802C-4715-A375-63ACA59002B1}"/>
              </a:ext>
            </a:extLst>
          </p:cNvPr>
          <p:cNvSpPr/>
          <p:nvPr/>
        </p:nvSpPr>
        <p:spPr>
          <a:xfrm>
            <a:off x="1567543" y="2517060"/>
            <a:ext cx="757645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Младшая группа (предварительная работа):</a:t>
            </a:r>
          </a:p>
          <a:p>
            <a:r>
              <a:rPr lang="ru-RU" sz="24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знакомство с плоскостью (</a:t>
            </a:r>
            <a:r>
              <a:rPr lang="ru-RU" sz="2400" b="1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фланелеграф</a:t>
            </a:r>
            <a:r>
              <a:rPr lang="ru-RU" sz="24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, стол, раздаточный материал на карточке).</a:t>
            </a:r>
          </a:p>
          <a:p>
            <a:endParaRPr lang="ru-RU" sz="2400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buNone/>
            </a:pPr>
            <a:r>
              <a:rPr lang="ru-RU" sz="24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Старшая группа (основная работа):</a:t>
            </a:r>
          </a:p>
          <a:p>
            <a:r>
              <a:rPr lang="ru-RU" sz="24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формирование у детей навыков работы на листе бумаги в клетку для успешного обучения в школе.</a:t>
            </a:r>
          </a:p>
        </p:txBody>
      </p:sp>
    </p:spTree>
    <p:extLst>
      <p:ext uri="{BB962C8B-B14F-4D97-AF65-F5344CB8AC3E}">
        <p14:creationId xmlns:p14="http://schemas.microsoft.com/office/powerpoint/2010/main" val="182347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0" name="Rectangle 4"/>
          <p:cNvSpPr>
            <a:spLocks noChangeArrowheads="1"/>
          </p:cNvSpPr>
          <p:nvPr/>
        </p:nvSpPr>
        <p:spPr bwMode="auto">
          <a:xfrm>
            <a:off x="2063751" y="692151"/>
            <a:ext cx="7777163" cy="282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    Развивать умение ориентироваться в схеме собственного тела путём выделения ведущей руки; закрепить знание частей тела и их речевое обозначение: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   на собственном теле;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   на куклах;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   на изображениях людей.</a:t>
            </a:r>
          </a:p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99FF99"/>
              </a:buClr>
              <a:buSzPct val="80000"/>
              <a:defRPr/>
            </a:pPr>
            <a:endParaRPr lang="ru-RU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06A6D96-F0B8-4E4F-B221-80075A9231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725D6E9-9094-45F4-8E6D-88ACCE389239}"/>
              </a:ext>
            </a:extLst>
          </p:cNvPr>
          <p:cNvSpPr/>
          <p:nvPr/>
        </p:nvSpPr>
        <p:spPr>
          <a:xfrm>
            <a:off x="1166743" y="838459"/>
            <a:ext cx="10780793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0" cap="none" spc="0" normalizeH="0" baseline="0" noProof="0" dirty="0">
                <a:ln>
                  <a:noFill/>
                </a:ln>
                <a:solidFill>
                  <a:srgbClr val="575F6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+mj-cs"/>
              </a:rPr>
              <a:t>9. 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575F6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+mj-cs"/>
              </a:rPr>
              <a:t>Формирование умения «читать» и моделировать пространственные отношения на рисунках, чертежах, планах-схемах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93F66A9-B31B-4E5A-9D2A-AFADFFA9BA9A}"/>
              </a:ext>
            </a:extLst>
          </p:cNvPr>
          <p:cNvSpPr/>
          <p:nvPr/>
        </p:nvSpPr>
        <p:spPr>
          <a:xfrm>
            <a:off x="1364866" y="3041845"/>
            <a:ext cx="77771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Задания по разгадыванию лабиринтов.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Моделирование обстановки.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Обозначение стрелками на схемах словесные </a:t>
            </a:r>
          </a:p>
          <a:p>
            <a:r>
              <a:rPr lang="ru-RU" sz="20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направления движений.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Составление планов-схем, используя предметные и </a:t>
            </a:r>
          </a:p>
          <a:p>
            <a:pPr>
              <a:buNone/>
            </a:pPr>
            <a:r>
              <a:rPr lang="ru-RU" sz="20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пространственные ориентиры.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631B8B-6881-4D04-A336-96BCBE7D46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3092" y="2816038"/>
            <a:ext cx="2432515" cy="305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00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C9C5A66-B291-4508-87B3-31D68428EA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CC88DC-660C-4B89-A52E-5FA987BC93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1478" y="2167018"/>
            <a:ext cx="8529043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2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C7D394-1575-448B-B43A-DA39264B5F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071287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B5E5B5D-8C1A-4309-9FDF-6A4D4D2D8076}"/>
              </a:ext>
            </a:extLst>
          </p:cNvPr>
          <p:cNvSpPr/>
          <p:nvPr/>
        </p:nvSpPr>
        <p:spPr>
          <a:xfrm>
            <a:off x="2109173" y="1568405"/>
            <a:ext cx="79736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Формирование пространственных представлений является важным условием полноценного развития ребёнка на всех этапах дошкольного детства. Это является основой дальнейшего обогащения знаний об окружающем мире, успешного овладения системой общих и математических понятий в школе. </a:t>
            </a:r>
          </a:p>
        </p:txBody>
      </p:sp>
    </p:spTree>
    <p:extLst>
      <p:ext uri="{BB962C8B-B14F-4D97-AF65-F5344CB8AC3E}">
        <p14:creationId xmlns:p14="http://schemas.microsoft.com/office/powerpoint/2010/main" val="194759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B1B63F6-A734-4137-A044-57A028F3EC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8288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21EC296-DE4B-4B74-87FA-AC27925048CF}"/>
              </a:ext>
            </a:extLst>
          </p:cNvPr>
          <p:cNvSpPr/>
          <p:nvPr/>
        </p:nvSpPr>
        <p:spPr>
          <a:xfrm>
            <a:off x="1463040" y="2183129"/>
            <a:ext cx="9889588" cy="2811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rgbClr val="FE8637"/>
              </a:buClr>
              <a:buSzPct val="68000"/>
              <a:buFont typeface="Wingdings 3"/>
              <a:buChar char=""/>
            </a:pPr>
            <a:r>
              <a:rPr lang="ru-RU" sz="2000" dirty="0">
                <a:solidFill>
                  <a:prstClr val="black"/>
                </a:solidFill>
                <a:latin typeface="Lucida Sans Unicode"/>
              </a:rPr>
              <a:t>Совершенствование чувственного опыта в пространственном различении.</a:t>
            </a:r>
          </a:p>
          <a:p>
            <a:pPr marL="365760" lvl="0" indent="-256032">
              <a:spcBef>
                <a:spcPts val="400"/>
              </a:spcBef>
              <a:buClr>
                <a:srgbClr val="FE8637"/>
              </a:buClr>
              <a:buSzPct val="68000"/>
              <a:buFont typeface="Wingdings 3"/>
              <a:buChar char=""/>
            </a:pPr>
            <a:r>
              <a:rPr lang="ru-RU" sz="2000" dirty="0">
                <a:solidFill>
                  <a:prstClr val="black"/>
                </a:solidFill>
                <a:latin typeface="Lucida Sans Unicode"/>
              </a:rPr>
              <a:t>Активизация речи, увеличение словарного запаса.</a:t>
            </a:r>
          </a:p>
          <a:p>
            <a:pPr marL="365760" lvl="0" indent="-256032">
              <a:spcBef>
                <a:spcPts val="400"/>
              </a:spcBef>
              <a:buClr>
                <a:srgbClr val="FE8637"/>
              </a:buClr>
              <a:buSzPct val="68000"/>
              <a:buFont typeface="Wingdings 3"/>
              <a:buChar char=""/>
            </a:pPr>
            <a:r>
              <a:rPr lang="ru-RU" sz="2000" dirty="0">
                <a:solidFill>
                  <a:prstClr val="black"/>
                </a:solidFill>
                <a:latin typeface="Lucida Sans Unicode"/>
              </a:rPr>
              <a:t>Познание частей тела как анатомической единицы.</a:t>
            </a:r>
          </a:p>
          <a:p>
            <a:pPr marL="365760" lvl="0" indent="-256032">
              <a:spcBef>
                <a:spcPts val="400"/>
              </a:spcBef>
              <a:buClr>
                <a:srgbClr val="FE8637"/>
              </a:buClr>
              <a:buSzPct val="68000"/>
              <a:buFont typeface="Wingdings 3"/>
              <a:buChar char=""/>
            </a:pPr>
            <a:r>
              <a:rPr lang="ru-RU" sz="2000" dirty="0">
                <a:solidFill>
                  <a:prstClr val="black"/>
                </a:solidFill>
                <a:latin typeface="Lucida Sans Unicode"/>
              </a:rPr>
              <a:t>Развитие логики, мышления, воображения, игровой, трудовой, изобразительной, конструктивной, учебной деятельности. </a:t>
            </a:r>
          </a:p>
          <a:p>
            <a:pPr marL="365760" lvl="0" indent="-256032">
              <a:spcBef>
                <a:spcPts val="400"/>
              </a:spcBef>
              <a:buClr>
                <a:srgbClr val="FE8637"/>
              </a:buClr>
              <a:buSzPct val="68000"/>
              <a:buFont typeface="Wingdings 3"/>
              <a:buChar char=""/>
            </a:pPr>
            <a:r>
              <a:rPr lang="ru-RU" sz="2000" dirty="0">
                <a:solidFill>
                  <a:prstClr val="black"/>
                </a:solidFill>
                <a:latin typeface="Lucida Sans Unicode"/>
              </a:rPr>
              <a:t>Расширение кругозора.</a:t>
            </a:r>
          </a:p>
          <a:p>
            <a:pPr marL="365760" lvl="0" indent="-256032">
              <a:spcBef>
                <a:spcPts val="400"/>
              </a:spcBef>
              <a:buClr>
                <a:srgbClr val="FE8637"/>
              </a:buClr>
              <a:buSzPct val="68000"/>
              <a:buFont typeface="Wingdings 3"/>
              <a:buChar char=""/>
            </a:pPr>
            <a:r>
              <a:rPr lang="ru-RU" sz="2000" dirty="0">
                <a:solidFill>
                  <a:prstClr val="black"/>
                </a:solidFill>
                <a:latin typeface="Lucida Sans Unicode"/>
              </a:rPr>
              <a:t>Формирование навыков ориентировки на улице, на листе бумаги.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174769-4AFF-4387-9CA4-45A65510A4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0327" y="1070525"/>
            <a:ext cx="8482818" cy="126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1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D94B878-24C8-454D-9ADE-B02A8CB33F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765111"/>
            <a:ext cx="12192000" cy="762311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BC947A2-4317-4502-956B-4AEDC9A63176}"/>
              </a:ext>
            </a:extLst>
          </p:cNvPr>
          <p:cNvSpPr/>
          <p:nvPr/>
        </p:nvSpPr>
        <p:spPr>
          <a:xfrm>
            <a:off x="1439593" y="286546"/>
            <a:ext cx="931281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Система работы (Т. А. </a:t>
            </a:r>
            <a:r>
              <a:rPr lang="ru-RU" b="1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Мусейибова</a:t>
            </a:r>
            <a:r>
              <a:rPr lang="ru-RU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) по развитию у дошкольников пространственных представлений включает:                                                                                                                             1) ориентировку «на себе»; освоение «схемы собственного тела»;                                                          2) ориентировку «на внешних объектах»; выделение различных сторон предметов: передней, тыльной, верхней, нижней, боковых;                                                                                            3) освоение и применение словесной системы отсчета по основным пространственным направлениям: вперед — назад, вверх — вниз, направо — налево;                                                                                                                                 4) определение расположения предметов в пространстве «от себя», когда исходная точка отсчета фиксируется на самом субъекте;                                                                                                      5) определение собственного положения в пространстве («точки стояния») относительно различных объектов, точка отсчета при этом локализуется на другом человеке или на каком-либо предмете;                                                                                                                                                       6) определение пространственного расположения предметов относительно друг друга;                                                                                                                                                              7) определение пространственного расположения объектов при ориентировке на плоскости, т.е. в двухмерном пространстве; определение их расположения относительно друг друга и по отношению к плоскости, на которой они размещаются.</a:t>
            </a:r>
          </a:p>
        </p:txBody>
      </p:sp>
    </p:spTree>
    <p:extLst>
      <p:ext uri="{BB962C8B-B14F-4D97-AF65-F5344CB8AC3E}">
        <p14:creationId xmlns:p14="http://schemas.microsoft.com/office/powerpoint/2010/main" val="187320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50092E9-A904-4E5A-B6FA-556CECA382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9D0403AA-A9D3-4811-920A-D71F68A38A31}"/>
              </a:ext>
            </a:extLst>
          </p:cNvPr>
          <p:cNvSpPr txBox="1">
            <a:spLocks/>
          </p:cNvSpPr>
          <p:nvPr/>
        </p:nvSpPr>
        <p:spPr>
          <a:xfrm>
            <a:off x="1559191" y="1120676"/>
            <a:ext cx="8968849" cy="1498178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575F6D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Lucida Sans Unicode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575F6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+mj-cs"/>
              </a:rPr>
              <a:t>1. 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+mj-cs"/>
              </a:rPr>
              <a:t>Формирование умения ориентироваться на своем теле </a:t>
            </a:r>
            <a:b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+mj-cs"/>
              </a:rPr>
              <a:t>(«на себе» – Я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575F6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+mj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575F6D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Lucida Sans Unicode"/>
              <a:ea typeface="+mj-ea"/>
              <a:cs typeface="+mj-cs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C72B438-67BB-4931-9767-ABA3E337E724}"/>
              </a:ext>
            </a:extLst>
          </p:cNvPr>
          <p:cNvSpPr/>
          <p:nvPr/>
        </p:nvSpPr>
        <p:spPr>
          <a:xfrm>
            <a:off x="1559191" y="2737104"/>
            <a:ext cx="9097617" cy="2790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marR="0" lvl="0" indent="-256032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8637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</a:rPr>
              <a:t>В процессе общения (одевания, </a:t>
            </a:r>
          </a:p>
          <a:p>
            <a:pPr marL="365760" marR="0" lvl="0" indent="-256032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8637"/>
              </a:buClr>
              <a:buSzPct val="68000"/>
              <a:buFontTx/>
              <a:buNone/>
              <a:tabLst/>
              <a:defRPr/>
            </a:pPr>
            <a:r>
              <a:rPr kumimoji="0" lang="ru-RU" sz="2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</a:rPr>
              <a:t>умывания и др.) взрослого с детьми («Высморкаем носик», «Оденем шапочку на голову, а варежки – на руки»).</a:t>
            </a:r>
          </a:p>
          <a:p>
            <a:pPr marL="365760" marR="0" lvl="0" indent="-256032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8637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</a:rPr>
              <a:t>В процессе игр, повседневных </a:t>
            </a:r>
          </a:p>
          <a:p>
            <a:pPr marL="365760" marR="0" lvl="0" indent="-256032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8637"/>
              </a:buClr>
              <a:buSzPct val="68000"/>
              <a:buFontTx/>
              <a:buNone/>
              <a:tabLst/>
              <a:defRPr/>
            </a:pPr>
            <a:r>
              <a:rPr kumimoji="0" lang="ru-RU" sz="2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</a:rPr>
              <a:t>ситуаций, образовательной деятельности.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407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2A82049-BEE7-4CAD-8B2D-021D1815E1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714724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88D60D-618A-49B5-8C9A-926336E615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063" y="1150159"/>
            <a:ext cx="10133871" cy="89619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2C8BC43-47A2-401E-98A9-B1D605E00664}"/>
              </a:ext>
            </a:extLst>
          </p:cNvPr>
          <p:cNvSpPr/>
          <p:nvPr/>
        </p:nvSpPr>
        <p:spPr>
          <a:xfrm>
            <a:off x="1194318" y="2046349"/>
            <a:ext cx="996861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Bef>
                <a:spcPts val="400"/>
              </a:spcBef>
              <a:buClr>
                <a:srgbClr val="FE8637"/>
              </a:buClr>
              <a:buSzPct val="68000"/>
              <a:buFont typeface="+mj-lt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Lucida Sans Unicode"/>
              </a:rPr>
              <a:t>Части тела (на теле ребенка, на кукле или другом человеке).</a:t>
            </a:r>
          </a:p>
          <a:p>
            <a:pPr marL="514350" lvl="0" indent="-514350">
              <a:spcBef>
                <a:spcPts val="400"/>
              </a:spcBef>
              <a:buClr>
                <a:srgbClr val="FE8637"/>
              </a:buClr>
              <a:buSzPct val="68000"/>
              <a:buFont typeface="+mj-lt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Lucida Sans Unicode"/>
              </a:rPr>
              <a:t>Пространственные направления на себе (на ребенке или игрушке во время игр, прогулки и др.).</a:t>
            </a:r>
          </a:p>
          <a:p>
            <a:pPr marL="514350" lvl="0" indent="-514350">
              <a:spcBef>
                <a:spcPts val="400"/>
              </a:spcBef>
              <a:buClr>
                <a:srgbClr val="FE8637"/>
              </a:buClr>
              <a:buSzPct val="68000"/>
              <a:buFont typeface="+mj-lt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Lucida Sans Unicode"/>
              </a:rPr>
              <a:t>Правая и левая руки (функциональные преимущества правой руки. С леворукими детьми работаем индивидуально).</a:t>
            </a:r>
          </a:p>
          <a:p>
            <a:pPr marL="514350" lvl="0" indent="-514350">
              <a:spcBef>
                <a:spcPts val="400"/>
              </a:spcBef>
              <a:buClr>
                <a:srgbClr val="FE8637"/>
              </a:buClr>
              <a:buSzPct val="68000"/>
              <a:buFont typeface="+mj-lt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Lucida Sans Unicode"/>
              </a:rPr>
              <a:t>Правосторонние и левосторонние части тела (связывание названий частей тела с названием рук)</a:t>
            </a:r>
            <a:r>
              <a:rPr lang="ru-RU" sz="2800" dirty="0">
                <a:solidFill>
                  <a:prstClr val="black"/>
                </a:solidFill>
                <a:latin typeface="Lucida Sans Unicode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626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6AD05C-965A-42B3-91BA-3295E5F1D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57E9F0-735E-4ED5-BE34-C01B4EC64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261A99-97F5-466D-BBDB-C88A3A69056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947536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7DC29B1-E7FD-456F-9D19-CC2F2AB8AF32}"/>
              </a:ext>
            </a:extLst>
          </p:cNvPr>
          <p:cNvSpPr/>
          <p:nvPr/>
        </p:nvSpPr>
        <p:spPr>
          <a:xfrm>
            <a:off x="1716833" y="1690688"/>
            <a:ext cx="91999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i="1" dirty="0"/>
            </a:b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92AED04-BDCF-41E2-98DB-9F7A932560C4}"/>
              </a:ext>
            </a:extLst>
          </p:cNvPr>
          <p:cNvSpPr/>
          <p:nvPr/>
        </p:nvSpPr>
        <p:spPr>
          <a:xfrm>
            <a:off x="1123097" y="905858"/>
            <a:ext cx="102307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575F6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+mj-cs"/>
              </a:rPr>
              <a:t>2. Формирование умения различать пространственные направления относительно себя  («от себя» – Я)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FB8224C-FC51-412C-839B-109BA88E113F}"/>
              </a:ext>
            </a:extLst>
          </p:cNvPr>
          <p:cNvSpPr/>
          <p:nvPr/>
        </p:nvSpPr>
        <p:spPr>
          <a:xfrm>
            <a:off x="1451531" y="2476322"/>
            <a:ext cx="9044473" cy="3206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rgbClr val="FE8637"/>
              </a:buClr>
              <a:buSzPct val="68000"/>
              <a:buFont typeface="Wingdings 3"/>
              <a:buChar char=""/>
            </a:pPr>
            <a:r>
              <a:rPr lang="ru-RU" sz="2700" dirty="0">
                <a:solidFill>
                  <a:prstClr val="black"/>
                </a:solidFill>
                <a:latin typeface="Lucida Sans Unicode"/>
              </a:rPr>
              <a:t>Младшая группа: задания по подражанию, по команде. Образец действий показывается «в зеркальном отражении».</a:t>
            </a:r>
          </a:p>
          <a:p>
            <a:pPr marL="365760" lvl="0" indent="-256032">
              <a:spcBef>
                <a:spcPts val="400"/>
              </a:spcBef>
              <a:buClr>
                <a:srgbClr val="FE8637"/>
              </a:buClr>
              <a:buSzPct val="68000"/>
              <a:buFont typeface="Wingdings 3"/>
              <a:buChar char=""/>
            </a:pPr>
            <a:r>
              <a:rPr lang="ru-RU" sz="2700" dirty="0">
                <a:solidFill>
                  <a:prstClr val="black"/>
                </a:solidFill>
                <a:latin typeface="Lucida Sans Unicode"/>
              </a:rPr>
              <a:t>Старшая группа: можно </a:t>
            </a:r>
          </a:p>
          <a:p>
            <a:pPr marL="365760" lvl="0" indent="-256032">
              <a:spcBef>
                <a:spcPts val="400"/>
              </a:spcBef>
              <a:buClr>
                <a:srgbClr val="FE8637"/>
              </a:buClr>
              <a:buSzPct val="68000"/>
            </a:pPr>
            <a:r>
              <a:rPr lang="ru-RU" sz="2700" dirty="0">
                <a:solidFill>
                  <a:prstClr val="black"/>
                </a:solidFill>
                <a:latin typeface="Lucida Sans Unicode"/>
              </a:rPr>
              <a:t>отменить «зеркальный показ», </a:t>
            </a:r>
          </a:p>
          <a:p>
            <a:pPr marL="365760" lvl="0" indent="-256032">
              <a:spcBef>
                <a:spcPts val="400"/>
              </a:spcBef>
              <a:buClr>
                <a:srgbClr val="FE8637"/>
              </a:buClr>
              <a:buSzPct val="68000"/>
            </a:pPr>
            <a:r>
              <a:rPr lang="ru-RU" sz="2700" dirty="0">
                <a:solidFill>
                  <a:prstClr val="black"/>
                </a:solidFill>
                <a:latin typeface="Lucida Sans Unicode"/>
              </a:rPr>
              <a:t>если сформировано умение </a:t>
            </a:r>
          </a:p>
          <a:p>
            <a:pPr marL="365760" lvl="0" indent="-256032">
              <a:spcBef>
                <a:spcPts val="400"/>
              </a:spcBef>
              <a:buClr>
                <a:srgbClr val="FE8637"/>
              </a:buClr>
              <a:buSzPct val="68000"/>
            </a:pPr>
            <a:r>
              <a:rPr lang="ru-RU" sz="2700" dirty="0">
                <a:solidFill>
                  <a:prstClr val="black"/>
                </a:solidFill>
                <a:latin typeface="Lucida Sans Unicode"/>
              </a:rPr>
              <a:t>ориентироваться относительно себя.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452331E-4E41-42BA-AE9C-5AF025F6B6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4412" y="3561458"/>
            <a:ext cx="2373365" cy="275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52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FC42F-FBD1-468D-99A2-6988E27DE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3D6932-2301-4B86-878E-8E4751909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481B4B-4DBE-4921-BB35-1125B4C003D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6613" y="-149289"/>
            <a:ext cx="12782939" cy="733386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15BF571-91F2-42D0-9606-F8963D2557A4}"/>
              </a:ext>
            </a:extLst>
          </p:cNvPr>
          <p:cNvSpPr/>
          <p:nvPr/>
        </p:nvSpPr>
        <p:spPr>
          <a:xfrm>
            <a:off x="1673290" y="2043835"/>
            <a:ext cx="884542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9D36435-300B-4C7F-A05B-33C288ACD985}"/>
              </a:ext>
            </a:extLst>
          </p:cNvPr>
          <p:cNvSpPr/>
          <p:nvPr/>
        </p:nvSpPr>
        <p:spPr>
          <a:xfrm>
            <a:off x="1673290" y="943833"/>
            <a:ext cx="8994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7AB61BA-54C7-44EB-B27F-3C074F2F36E6}"/>
              </a:ext>
            </a:extLst>
          </p:cNvPr>
          <p:cNvSpPr/>
          <p:nvPr/>
        </p:nvSpPr>
        <p:spPr>
          <a:xfrm>
            <a:off x="1300065" y="943833"/>
            <a:ext cx="102153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dirty="0">
                <a:solidFill>
                  <a:srgbClr val="575F6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3. 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575F6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+mj-cs"/>
              </a:rPr>
              <a:t>Формирование умения определять местоположение предмета относительно себя (предмет – Я)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4BEBF48-07D8-40D9-8BD6-F2D8BBACA69E}"/>
              </a:ext>
            </a:extLst>
          </p:cNvPr>
          <p:cNvSpPr/>
          <p:nvPr/>
        </p:nvSpPr>
        <p:spPr>
          <a:xfrm>
            <a:off x="1374711" y="2385467"/>
            <a:ext cx="9591868" cy="3672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marR="0" lvl="0" indent="-256032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8637"/>
              </a:buClr>
              <a:buSzPct val="68000"/>
              <a:buFontTx/>
              <a:buNone/>
              <a:tabLst/>
              <a:defRPr/>
            </a:pPr>
            <a:r>
              <a:rPr kumimoji="0" lang="ru-RU" sz="2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</a:rPr>
              <a:t>Средняя группа:</a:t>
            </a:r>
          </a:p>
          <a:p>
            <a:pPr marL="365760" marR="0" lvl="0" indent="-256032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8637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</a:rPr>
              <a:t> систематизация знаний детей о возможных положениях предметов относительно него;</a:t>
            </a:r>
          </a:p>
          <a:p>
            <a:pPr marL="365760" marR="0" lvl="0" indent="-256032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8637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</a:rPr>
              <a:t>обогащение и активизация словарного запаса ребенка:</a:t>
            </a:r>
          </a:p>
          <a:p>
            <a:pPr marL="365760" marR="0" lvl="0" indent="-256032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8637"/>
              </a:buClr>
              <a:buSzPct val="68000"/>
              <a:buFontTx/>
              <a:buNone/>
              <a:tabLst/>
              <a:defRPr/>
            </a:pPr>
            <a:r>
              <a:rPr kumimoji="0" lang="ru-RU" sz="2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</a:rPr>
              <a:t> - Стол стоит </a:t>
            </a:r>
            <a:r>
              <a:rPr kumimoji="0" lang="ru-RU" sz="27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</a:rPr>
              <a:t>справа</a:t>
            </a:r>
            <a:r>
              <a:rPr kumimoji="0" lang="ru-RU" sz="2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</a:rPr>
              <a:t> от меня.</a:t>
            </a:r>
          </a:p>
          <a:p>
            <a:pPr marL="365760" marR="0" lvl="0" indent="-256032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8637"/>
              </a:buClr>
              <a:buSzPct val="68000"/>
              <a:buFontTx/>
              <a:buNone/>
              <a:tabLst/>
              <a:defRPr/>
            </a:pPr>
            <a:r>
              <a:rPr kumimoji="0" lang="ru-RU" sz="2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</a:rPr>
              <a:t> - Стул стоит </a:t>
            </a:r>
            <a:r>
              <a:rPr kumimoji="0" lang="ru-RU" sz="27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</a:rPr>
              <a:t>передо</a:t>
            </a:r>
            <a:r>
              <a:rPr kumimoji="0" lang="ru-RU" sz="2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</a:rPr>
              <a:t> мной.</a:t>
            </a:r>
          </a:p>
          <a:p>
            <a:pPr marL="365760" marR="0" lvl="0" indent="-256032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8637"/>
              </a:buClr>
              <a:buSzPct val="68000"/>
              <a:buFontTx/>
              <a:buNone/>
              <a:tabLst/>
              <a:defRPr/>
            </a:pPr>
            <a:r>
              <a:rPr kumimoji="0" lang="ru-RU" sz="2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</a:rPr>
              <a:t> - </a:t>
            </a:r>
            <a:r>
              <a:rPr kumimoji="0" lang="ru-RU" sz="27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</a:rPr>
              <a:t>Сзади</a:t>
            </a:r>
            <a:r>
              <a:rPr kumimoji="0" lang="ru-RU" sz="2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</a:rPr>
              <a:t> меня мячик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3CF4241-C495-4759-8236-539D5B88B4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0582" y="2928327"/>
            <a:ext cx="1694835" cy="338357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BE78775-E91A-4D38-AE2F-0C304542038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6632" y="4504897"/>
            <a:ext cx="1725318" cy="173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87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6FB8AC-FB14-4B6C-BF26-3DE3F6518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9A0BFA-A402-4FB2-B050-5FAA99143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02DDC4-6EF0-4E29-AEBE-C0FAD145A1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464" y="0"/>
            <a:ext cx="11703072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AC08E0E-4738-4797-99B4-A5BAEA0AFF09}"/>
              </a:ext>
            </a:extLst>
          </p:cNvPr>
          <p:cNvSpPr/>
          <p:nvPr/>
        </p:nvSpPr>
        <p:spPr>
          <a:xfrm>
            <a:off x="2096277" y="2551837"/>
            <a:ext cx="7887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/>
              <a:t>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E5E1A40-169C-469C-86D1-89207858685D}"/>
              </a:ext>
            </a:extLst>
          </p:cNvPr>
          <p:cNvSpPr/>
          <p:nvPr/>
        </p:nvSpPr>
        <p:spPr>
          <a:xfrm>
            <a:off x="2096277" y="1027906"/>
            <a:ext cx="788747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sz="2000" b="1" dirty="0"/>
            </a:br>
            <a:r>
              <a:rPr lang="ru-RU" dirty="0"/>
              <a:t>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EA70E6E-79D0-42B7-BBEC-14F31F2C76A4}"/>
              </a:ext>
            </a:extLst>
          </p:cNvPr>
          <p:cNvSpPr/>
          <p:nvPr/>
        </p:nvSpPr>
        <p:spPr>
          <a:xfrm>
            <a:off x="1530220" y="986587"/>
            <a:ext cx="94985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575F6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+mj-cs"/>
              </a:rPr>
              <a:t>4. Формирование умения определять собственное положение в пространстве (Я – предмет)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1A4A510-65EE-4504-ABD4-20AA7BA1140A}"/>
              </a:ext>
            </a:extLst>
          </p:cNvPr>
          <p:cNvSpPr/>
          <p:nvPr/>
        </p:nvSpPr>
        <p:spPr>
          <a:xfrm>
            <a:off x="1299132" y="1940694"/>
            <a:ext cx="9362648" cy="3257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marR="0" lvl="0" indent="-256032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8637"/>
              </a:buClr>
              <a:buSzPct val="68000"/>
              <a:buFontTx/>
              <a:buNone/>
              <a:tabLst/>
              <a:defRPr/>
            </a:pPr>
            <a:r>
              <a:rPr kumimoji="0" lang="ru-RU" sz="2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</a:rPr>
              <a:t>Средняя группа:</a:t>
            </a:r>
          </a:p>
          <a:p>
            <a:pPr marL="365760" marR="0" lvl="0" indent="-256032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8637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</a:rPr>
              <a:t>обогащение речи детей пространственными предлогами и наречиями:</a:t>
            </a:r>
          </a:p>
          <a:p>
            <a:pPr marL="365760" marR="0" lvl="0" indent="-256032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8637"/>
              </a:buClr>
              <a:buSzPct val="68000"/>
              <a:buFontTx/>
              <a:buNone/>
              <a:tabLst/>
              <a:defRPr/>
            </a:pPr>
            <a:r>
              <a:rPr kumimoji="0" lang="ru-RU" sz="2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</a:rPr>
              <a:t> - Я сижу </a:t>
            </a:r>
            <a:r>
              <a:rPr kumimoji="0" lang="ru-RU" sz="27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</a:rPr>
              <a:t>за</a:t>
            </a:r>
            <a:r>
              <a:rPr kumimoji="0" lang="ru-RU" sz="2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</a:rPr>
              <a:t> столом.</a:t>
            </a:r>
          </a:p>
          <a:p>
            <a:pPr marL="365760" marR="0" lvl="0" indent="-256032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8637"/>
              </a:buClr>
              <a:buSzPct val="68000"/>
              <a:buFontTx/>
              <a:buNone/>
              <a:tabLst/>
              <a:defRPr/>
            </a:pPr>
            <a:r>
              <a:rPr kumimoji="0" lang="ru-RU" sz="2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</a:rPr>
              <a:t> - Я сижу </a:t>
            </a:r>
            <a:r>
              <a:rPr kumimoji="0" lang="ru-RU" sz="27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</a:rPr>
              <a:t>на</a:t>
            </a:r>
            <a:r>
              <a:rPr kumimoji="0" lang="ru-RU" sz="2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</a:rPr>
              <a:t> стуле.</a:t>
            </a:r>
          </a:p>
          <a:p>
            <a:pPr marL="365760" marR="0" lvl="0" indent="-256032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8637"/>
              </a:buClr>
              <a:buSzPct val="68000"/>
              <a:buFontTx/>
              <a:buNone/>
              <a:tabLst/>
              <a:defRPr/>
            </a:pPr>
            <a:r>
              <a:rPr kumimoji="0" lang="ru-RU" sz="2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</a:rPr>
              <a:t> - Я лежу </a:t>
            </a:r>
            <a:r>
              <a:rPr kumimoji="0" lang="ru-RU" sz="27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</a:rPr>
              <a:t>под</a:t>
            </a:r>
            <a:r>
              <a:rPr kumimoji="0" lang="ru-RU" sz="2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</a:rPr>
              <a:t> одеялом.</a:t>
            </a:r>
          </a:p>
          <a:p>
            <a:pPr marL="365760" marR="0" lvl="0" indent="-256032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8637"/>
              </a:buClr>
              <a:buSzPct val="68000"/>
              <a:buFontTx/>
              <a:buNone/>
              <a:tabLst/>
              <a:defRPr/>
            </a:pPr>
            <a:r>
              <a:rPr kumimoji="0" lang="ru-RU" sz="2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</a:rPr>
              <a:t> - Я стою </a:t>
            </a:r>
            <a:r>
              <a:rPr kumimoji="0" lang="ru-RU" sz="27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</a:rPr>
              <a:t>у</a:t>
            </a:r>
            <a:r>
              <a:rPr kumimoji="0" lang="ru-RU" sz="2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</a:rPr>
              <a:t> шкафчика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A840287-C530-43A1-A8B5-91B89992A8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8667" y="3936832"/>
            <a:ext cx="2700762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847</Words>
  <Application>Microsoft Office PowerPoint</Application>
  <PresentationFormat>Широкоэкранный</PresentationFormat>
  <Paragraphs>80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Lucida Sans Unicode</vt:lpstr>
      <vt:lpstr>Monotype Corsiva</vt:lpstr>
      <vt:lpstr>Wingdings</vt:lpstr>
      <vt:lpstr>Wingdings 3</vt:lpstr>
      <vt:lpstr>Тема Office</vt:lpstr>
      <vt:lpstr>Эффективные методы формирования базовых пространственных представлений у детей.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Эффективные методы формирования базовых пространственных представлений у детей.</dc:title>
  <dc:creator>анна назарова</dc:creator>
  <cp:lastModifiedBy>анна назарова</cp:lastModifiedBy>
  <cp:revision>9</cp:revision>
  <dcterms:created xsi:type="dcterms:W3CDTF">2022-01-12T12:35:59Z</dcterms:created>
  <dcterms:modified xsi:type="dcterms:W3CDTF">2022-01-13T09:19:50Z</dcterms:modified>
</cp:coreProperties>
</file>