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63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иктория Савельева" initials="ВС" lastIdx="3" clrIdx="0">
    <p:extLst>
      <p:ext uri="{19B8F6BF-5375-455C-9EA6-DF929625EA0E}">
        <p15:presenceInfo xmlns="" xmlns:p15="http://schemas.microsoft.com/office/powerpoint/2012/main" userId="9eab0fad1b770d6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039" autoAdjust="0"/>
    <p:restoredTop sz="94660"/>
  </p:normalViewPr>
  <p:slideViewPr>
    <p:cSldViewPr snapToGrid="0">
      <p:cViewPr varScale="1">
        <p:scale>
          <a:sx n="88" d="100"/>
          <a:sy n="88" d="100"/>
        </p:scale>
        <p:origin x="-283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19T00:27:52.963" idx="3">
    <p:pos x="7528" y="548"/>
    <p:text/>
    <p:extLst>
      <p:ext uri="{C676402C-5697-4E1C-873F-D02D1690AC5C}">
        <p15:threadingInfo xmlns=""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50C9BB-F98E-4B8A-9EBA-09CA6A73403D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7CB534-0CAB-4437-94C2-98A32727459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36438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C9BB-F98E-4B8A-9EBA-09CA6A73403D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B534-0CAB-4437-94C2-98A327274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329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C9BB-F98E-4B8A-9EBA-09CA6A73403D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B534-0CAB-4437-94C2-98A327274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4464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C9BB-F98E-4B8A-9EBA-09CA6A73403D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B534-0CAB-4437-94C2-98A327274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056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C9BB-F98E-4B8A-9EBA-09CA6A73403D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B534-0CAB-4437-94C2-98A32727459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71011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C9BB-F98E-4B8A-9EBA-09CA6A73403D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B534-0CAB-4437-94C2-98A327274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9874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C9BB-F98E-4B8A-9EBA-09CA6A73403D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B534-0CAB-4437-94C2-98A327274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4016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C9BB-F98E-4B8A-9EBA-09CA6A73403D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B534-0CAB-4437-94C2-98A327274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9999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C9BB-F98E-4B8A-9EBA-09CA6A73403D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B534-0CAB-4437-94C2-98A327274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2750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C9BB-F98E-4B8A-9EBA-09CA6A73403D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B534-0CAB-4437-94C2-98A327274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0569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C9BB-F98E-4B8A-9EBA-09CA6A73403D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B534-0CAB-4437-94C2-98A327274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732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F50C9BB-F98E-4B8A-9EBA-09CA6A73403D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87CB534-0CAB-4437-94C2-98A327274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154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FB71362F-6305-42A2-8633-285CE3813B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96033C54-130E-47B2-AED6-625156FBA7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8FF175-05B7-4C89-8BC9-A2C12B44E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8731" y="609600"/>
            <a:ext cx="3582416" cy="1356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000">
                <a:solidFill>
                  <a:schemeClr val="accent1"/>
                </a:solidFill>
              </a:rPr>
              <a:t>ДиДактическая игра-презентация по сказке </a:t>
            </a:r>
            <a:br>
              <a:rPr lang="en-US" sz="2000">
                <a:solidFill>
                  <a:schemeClr val="accent1"/>
                </a:solidFill>
              </a:rPr>
            </a:br>
            <a:r>
              <a:rPr lang="en-US" sz="2000">
                <a:solidFill>
                  <a:schemeClr val="accent1"/>
                </a:solidFill>
              </a:rPr>
              <a:t>К. И. ЧУковского</a:t>
            </a:r>
            <a:br>
              <a:rPr lang="en-US" sz="2000">
                <a:solidFill>
                  <a:schemeClr val="accent1"/>
                </a:solidFill>
              </a:rPr>
            </a:br>
            <a:r>
              <a:rPr lang="en-US" sz="2000">
                <a:solidFill>
                  <a:schemeClr val="accent1"/>
                </a:solidFill>
              </a:rPr>
              <a:t>«Федорино горе»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A4242FE5-C72F-4A84-8716-823E318657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1139" y="243840"/>
            <a:ext cx="7327423" cy="637793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673C882-1E52-423E-9F76-9CC1604B9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8731" y="2057400"/>
            <a:ext cx="3582416" cy="4038600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 algn="l">
              <a:buFont typeface="Corbel" pitchFamily="34" charset="0"/>
              <a:buChar char="•"/>
            </a:pPr>
            <a:r>
              <a:rPr lang="en-US" sz="1600">
                <a:solidFill>
                  <a:schemeClr val="accent1"/>
                </a:solidFill>
              </a:rPr>
              <a:t>Подготовила учитель-дефектолог Савельева В.В.</a:t>
            </a:r>
          </a:p>
          <a:p>
            <a:pPr indent="-182880" algn="l">
              <a:buFont typeface="Corbel" pitchFamily="34" charset="0"/>
              <a:buChar char="•"/>
            </a:pPr>
            <a:r>
              <a:rPr lang="en-US" sz="1600">
                <a:solidFill>
                  <a:schemeClr val="accent1"/>
                </a:solidFill>
              </a:rPr>
              <a:t>МБДОУ «Детский сад №12 </a:t>
            </a:r>
          </a:p>
          <a:p>
            <a:pPr indent="-182880" algn="l">
              <a:buFont typeface="Corbel" pitchFamily="34" charset="0"/>
              <a:buChar char="•"/>
            </a:pPr>
            <a:r>
              <a:rPr lang="en-US" sz="1600">
                <a:solidFill>
                  <a:schemeClr val="accent1"/>
                </a:solidFill>
              </a:rPr>
              <a:t>компенсирующего вида»</a:t>
            </a:r>
          </a:p>
          <a:p>
            <a:pPr indent="-182880" algn="l">
              <a:buFont typeface="Corbel" pitchFamily="34" charset="0"/>
              <a:buChar char="•"/>
            </a:pPr>
            <a:r>
              <a:rPr lang="en-US" sz="1600">
                <a:solidFill>
                  <a:schemeClr val="accent1"/>
                </a:solidFill>
              </a:rPr>
              <a:t>г. Гачтина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18CB9ED3-F084-4F4D-A18E-3FEB152012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39222938-EAF8-4DE0-8FA0-31B5109FCE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10692" y="744223"/>
            <a:ext cx="3422042" cy="31686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 descr="Изображение выглядит как обеденный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C8209ECD-DE35-4B9C-8CA1-B9AB0033F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34" y="1138531"/>
            <a:ext cx="3121358" cy="2380035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B33B1F50-587A-4270-941C-3D03C3891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83075" y="744223"/>
            <a:ext cx="2790856" cy="206331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62310D42-418C-4ACE-BF95-D8FA7E02C4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10692" y="4087904"/>
            <a:ext cx="3422042" cy="20522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75ABCF05-8734-4C35-8112-28A5AC3F96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83075" y="2971541"/>
            <a:ext cx="2790855" cy="31686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Фейерверки">
            <a:extLst>
              <a:ext uri="{FF2B5EF4-FFF2-40B4-BE49-F238E27FC236}">
                <a16:creationId xmlns="" xmlns:a16="http://schemas.microsoft.com/office/drawing/2014/main" id="{AF63310E-53C0-4FB5-94A3-08C92709B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43116" y="3315684"/>
            <a:ext cx="2480365" cy="24803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8722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>
            <a:extLst>
              <a:ext uri="{FF2B5EF4-FFF2-40B4-BE49-F238E27FC236}">
                <a16:creationId xmlns="" xmlns:a16="http://schemas.microsoft.com/office/drawing/2014/main" id="{6A875D0D-3C9D-4DCD-B596-0CA5384D7D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Rectangle 101">
            <a:extLst>
              <a:ext uri="{FF2B5EF4-FFF2-40B4-BE49-F238E27FC236}">
                <a16:creationId xmlns="" xmlns:a16="http://schemas.microsoft.com/office/drawing/2014/main" id="{5C5B5FA5-19AF-46C9-BEE5-FF4F509E24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4" name="Straight Connector 103">
            <a:extLst>
              <a:ext uri="{FF2B5EF4-FFF2-40B4-BE49-F238E27FC236}">
                <a16:creationId xmlns="" xmlns:a16="http://schemas.microsoft.com/office/drawing/2014/main" id="{2C162E4B-773B-41AA-BD90-3EE2C721EE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>
            <a:extLst>
              <a:ext uri="{FF2B5EF4-FFF2-40B4-BE49-F238E27FC236}">
                <a16:creationId xmlns="" xmlns:a16="http://schemas.microsoft.com/office/drawing/2014/main" id="{82C8C092-4AAB-4292-B11B-57952599A8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B5980AF-7503-431F-83F7-3DD2AD7DB3B9}"/>
              </a:ext>
            </a:extLst>
          </p:cNvPr>
          <p:cNvSpPr txBox="1"/>
          <p:nvPr/>
        </p:nvSpPr>
        <p:spPr>
          <a:xfrm>
            <a:off x="1109980" y="5584873"/>
            <a:ext cx="9966960" cy="7856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b="1" cap="all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Четверты</a:t>
            </a:r>
            <a:r>
              <a:rPr lang="ru-RU" sz="4600" b="1" cap="all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й</a:t>
            </a:r>
            <a:r>
              <a:rPr lang="ru-RU" sz="4600" b="1" cap="all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  </a:t>
            </a:r>
            <a:r>
              <a:rPr lang="en-US" sz="4600" b="1" cap="all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лишний</a:t>
            </a:r>
            <a:endParaRPr lang="en-US" sz="4600" b="1" cap="all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="" xmlns:a16="http://schemas.microsoft.com/office/drawing/2014/main" id="{B77D5DEE-95D8-4A55-ABCC-A52430E0EE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2145" y="583660"/>
            <a:ext cx="3429383" cy="3311684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текст, чашка, внутренний, кофе&#10;&#10;Автоматически созданное описание">
            <a:extLst>
              <a:ext uri="{FF2B5EF4-FFF2-40B4-BE49-F238E27FC236}">
                <a16:creationId xmlns="" xmlns:a16="http://schemas.microsoft.com/office/drawing/2014/main" id="{32DDE753-EC01-4837-9240-DDE6FBC124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68" t="19805" r="4281" b="11007"/>
          <a:stretch/>
        </p:blipFill>
        <p:spPr>
          <a:xfrm>
            <a:off x="959049" y="1395947"/>
            <a:ext cx="3015574" cy="168710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D93F3E1-56FC-4560-A2F1-CEAF19E3C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209" t="13238" r="7392" b="4629"/>
          <a:stretch/>
        </p:blipFill>
        <p:spPr>
          <a:xfrm>
            <a:off x="4612952" y="1108662"/>
            <a:ext cx="3015574" cy="2261680"/>
          </a:xfrm>
          <a:prstGeom prst="rect">
            <a:avLst/>
          </a:prstGeom>
        </p:spPr>
      </p:pic>
      <p:sp>
        <p:nvSpPr>
          <p:cNvPr id="112" name="Rectangle 111">
            <a:extLst>
              <a:ext uri="{FF2B5EF4-FFF2-40B4-BE49-F238E27FC236}">
                <a16:creationId xmlns="" xmlns:a16="http://schemas.microsoft.com/office/drawing/2014/main" id="{1FC609DD-9375-4461-8E5E-2B5666584D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06048" y="583660"/>
            <a:ext cx="3429383" cy="3311684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текст, внутрен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60265245-A3B5-47C6-A697-3ACC9DF24E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400" t="14010" r="1400" b="5067"/>
          <a:stretch/>
        </p:blipFill>
        <p:spPr>
          <a:xfrm>
            <a:off x="8239576" y="1553168"/>
            <a:ext cx="3015574" cy="1372667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="" xmlns:a16="http://schemas.microsoft.com/office/drawing/2014/main" id="{FDB7E4A1-EAFA-4F08-8EC1-31EC9EFDD4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032672" y="583660"/>
            <a:ext cx="3429383" cy="3311684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320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79CBD3C9-4E66-426D-948E-7CF4778107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DDB95FCF-AD96-482F-9FB8-CD95725E6E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64EEEC00-AD80-4734-BEE6-04CBDEC830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1B1BED1-1762-4E9B-A3CB-B90289160BF7}"/>
              </a:ext>
            </a:extLst>
          </p:cNvPr>
          <p:cNvSpPr txBox="1"/>
          <p:nvPr/>
        </p:nvSpPr>
        <p:spPr>
          <a:xfrm>
            <a:off x="1109980" y="4923691"/>
            <a:ext cx="9966960" cy="10550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Игра</a:t>
            </a:r>
            <a:r>
              <a:rPr lang="en-US" sz="6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«</a:t>
            </a:r>
            <a:r>
              <a:rPr lang="en-US" sz="66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Жадина</a:t>
            </a:r>
            <a:r>
              <a:rPr lang="en-US" sz="6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»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8A2FDFB1-2B6D-49EB-B6C0-FA923806E0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1140" y="243841"/>
            <a:ext cx="11722100" cy="3964584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C335027-7AA5-4B47-B96A-B57A72D2C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531" y="236221"/>
            <a:ext cx="5301134" cy="39758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323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09C0BCD-BEE9-423F-A51C-BCCD8E5EAA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998D094-42B2-42BA-AA14-E8FBE073A5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8465D64B-59F4-4BDC-B833-A17EF1E046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E8412B9-4498-4BDF-AA20-B5934412F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5AA391E-E9E6-41E2-ACCB-B70BE023C0A4}"/>
              </a:ext>
            </a:extLst>
          </p:cNvPr>
          <p:cNvSpPr txBox="1"/>
          <p:nvPr/>
        </p:nvSpPr>
        <p:spPr>
          <a:xfrm>
            <a:off x="1109980" y="5219114"/>
            <a:ext cx="9966960" cy="10128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100" b="1" cap="all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Составь</a:t>
            </a:r>
            <a:r>
              <a:rPr lang="en-US" sz="61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100" b="1" cap="all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предложение</a:t>
            </a:r>
            <a:endParaRPr lang="en-US" sz="6100" b="1" cap="al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CA7140C-DC29-401B-8F97-2750389238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138" b="867"/>
          <a:stretch/>
        </p:blipFill>
        <p:spPr>
          <a:xfrm>
            <a:off x="2325878" y="466244"/>
            <a:ext cx="7521507" cy="47818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855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79CBD3C9-4E66-426D-948E-7CF4778107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DDB95FCF-AD96-482F-9FB8-CD95725E6E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64EEEC00-AD80-4734-BEE6-04CBDEC830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6C6896D1-BFB1-4C84-82DD-31073BED3F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FFB3853-37D2-4CC0-9BFF-340DB6828FA2}"/>
              </a:ext>
            </a:extLst>
          </p:cNvPr>
          <p:cNvSpPr txBox="1"/>
          <p:nvPr/>
        </p:nvSpPr>
        <p:spPr>
          <a:xfrm>
            <a:off x="1109980" y="4208424"/>
            <a:ext cx="9966960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cap="al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Назови ласково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8A2FDFB1-2B6D-49EB-B6C0-FA923806E0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1140" y="243841"/>
            <a:ext cx="11722100" cy="3964584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4041268-DDF7-4EBB-910D-B17A1DD8AC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697" b="7656"/>
          <a:stretch/>
        </p:blipFill>
        <p:spPr>
          <a:xfrm>
            <a:off x="2700997" y="201303"/>
            <a:ext cx="6752492" cy="3982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6652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79CBD3C9-4E66-426D-948E-7CF4778107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DDB95FCF-AD96-482F-9FB8-CD95725E6E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64EEEC00-AD80-4734-BEE6-04CBDEC830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EF988A9-AE07-45D9-95F0-8CEC859A5E43}"/>
              </a:ext>
            </a:extLst>
          </p:cNvPr>
          <p:cNvSpPr txBox="1"/>
          <p:nvPr/>
        </p:nvSpPr>
        <p:spPr>
          <a:xfrm>
            <a:off x="1124047" y="4600136"/>
            <a:ext cx="996696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Найди</a:t>
            </a:r>
            <a:r>
              <a:rPr lang="en-US" sz="6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пять</a:t>
            </a:r>
            <a:r>
              <a:rPr lang="en-US" sz="6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отличий</a:t>
            </a:r>
            <a:endParaRPr lang="en-US" sz="6600" b="1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8A2FDFB1-2B6D-49EB-B6C0-FA923806E0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1140" y="243841"/>
            <a:ext cx="11722100" cy="3964584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Рисунок 2" descr="Изображение выглядит как внутренний, загроможденный, несколько&#10;&#10;Автоматически созданное описание">
            <a:extLst>
              <a:ext uri="{FF2B5EF4-FFF2-40B4-BE49-F238E27FC236}">
                <a16:creationId xmlns="" xmlns:a16="http://schemas.microsoft.com/office/drawing/2014/main" id="{847CBF04-12D3-4B80-BB57-FEEF170406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00" r="-2" b="3837"/>
          <a:stretch/>
        </p:blipFill>
        <p:spPr>
          <a:xfrm>
            <a:off x="2870311" y="236221"/>
            <a:ext cx="6489588" cy="390035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F356A88-6ADC-4B31-89E2-5986A272EF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08" y="5462457"/>
            <a:ext cx="1467195" cy="110039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698A2C96-01D9-4A62-B60E-1428DABDC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707" y="5509635"/>
            <a:ext cx="1467195" cy="110039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7CF1FEC3-47BD-4548-BABA-F6ADECC6E0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573" y="5521383"/>
            <a:ext cx="1467195" cy="110039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C09B45B1-5F97-4271-8663-7DECA8403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957" y="5509635"/>
            <a:ext cx="1467195" cy="110039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EA0BD94D-ED76-4FE1-A32C-6B3BFCFA9C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153" y="5534304"/>
            <a:ext cx="1467195" cy="11003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900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9CBD3C9-4E66-426D-948E-7CF4778107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DB95FCF-AD96-482F-9FB8-CD95725E6E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64EEEC00-AD80-4734-BEE6-04CBDEC830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6C6896D1-BFB1-4C84-82DD-31073BED3F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9AC365E-C0E3-402A-9FD7-983F9BCCEB13}"/>
              </a:ext>
            </a:extLst>
          </p:cNvPr>
          <p:cNvSpPr txBox="1"/>
          <p:nvPr/>
        </p:nvSpPr>
        <p:spPr>
          <a:xfrm>
            <a:off x="1109980" y="4208424"/>
            <a:ext cx="9966960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b="1" cap="al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Какая посуда спряталась на картинке?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8A2FDFB1-2B6D-49EB-B6C0-FA923806E0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1140" y="243841"/>
            <a:ext cx="11722100" cy="3964584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8C6BD1D-A7BE-4E48-B851-C4CCE8C13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710" y="360138"/>
            <a:ext cx="6927185" cy="37579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89B76A5-48CD-4C8C-AA7E-8179CF1F3F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30" y="5423856"/>
            <a:ext cx="1197924" cy="119792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83714D68-E97E-4BD1-838C-DDC0C89E4E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366" y="5462151"/>
            <a:ext cx="1146823" cy="114682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4A252376-FD91-40B4-8F37-CF11EF15D9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802" y="5446024"/>
            <a:ext cx="1146824" cy="114682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C16FEF3F-68F1-46DA-855D-2F32AE0266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081" y="5470825"/>
            <a:ext cx="1146823" cy="114682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ECFF3B50-6DCC-44AA-911E-8EECEB6D24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42" y="5446022"/>
            <a:ext cx="1146825" cy="114682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157ABAD-188D-451D-B4BA-0E4D8D5110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920" y="5412632"/>
            <a:ext cx="1205016" cy="120501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2D6A7A7F-EB3B-4989-AAD8-83A4A56CF2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048" y="5446022"/>
            <a:ext cx="1168776" cy="116877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66432DC-9A9F-479B-9592-8741013693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560" y="5456703"/>
            <a:ext cx="1097350" cy="10973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231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09C0BCD-BEE9-423F-A51C-BCCD8E5EAA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93067CD-13A7-4384-B15E-5D49AF03BB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1696F30-186A-4EEC-8073-8F61B517A734}"/>
              </a:ext>
            </a:extLst>
          </p:cNvPr>
          <p:cNvSpPr txBox="1"/>
          <p:nvPr/>
        </p:nvSpPr>
        <p:spPr>
          <a:xfrm>
            <a:off x="558186" y="985157"/>
            <a:ext cx="4315792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Из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каких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частей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endParaRPr lang="ru-RU" sz="44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состоит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чайник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BDA1513-16E3-4441-9B35-72D305E132F1}"/>
              </a:ext>
            </a:extLst>
          </p:cNvPr>
          <p:cNvSpPr txBox="1"/>
          <p:nvPr/>
        </p:nvSpPr>
        <p:spPr>
          <a:xfrm>
            <a:off x="379829" y="2732648"/>
            <a:ext cx="4853354" cy="3175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182880"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sz="3200" dirty="0" err="1">
                <a:solidFill>
                  <a:srgbClr val="FFFF00"/>
                </a:solidFill>
              </a:rPr>
              <a:t>Отгадай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загадку</a:t>
            </a:r>
            <a:r>
              <a:rPr lang="en-US" sz="3200" dirty="0">
                <a:solidFill>
                  <a:srgbClr val="FFFF00"/>
                </a:solidFill>
              </a:rPr>
              <a:t>:</a:t>
            </a:r>
            <a:endParaRPr lang="ru-RU" sz="3200" dirty="0">
              <a:solidFill>
                <a:srgbClr val="FFFF00"/>
              </a:solidFill>
            </a:endParaRPr>
          </a:p>
          <a:p>
            <a:pPr indent="-182880"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indent="-182880"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Я </a:t>
            </a:r>
            <a:r>
              <a:rPr lang="en-US" sz="2800" dirty="0" err="1">
                <a:solidFill>
                  <a:schemeClr val="bg1"/>
                </a:solidFill>
              </a:rPr>
              <a:t>пыхчу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пыхчу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пыхчу</a:t>
            </a:r>
            <a:r>
              <a:rPr lang="en-US" sz="2800" dirty="0">
                <a:solidFill>
                  <a:schemeClr val="bg1"/>
                </a:solidFill>
              </a:rPr>
              <a:t>,</a:t>
            </a:r>
          </a:p>
          <a:p>
            <a:pPr indent="-182880"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Больше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греться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не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хочу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pPr indent="-182880"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Крышка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громко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зазвенела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</a:p>
          <a:p>
            <a:pPr indent="-182880"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«</a:t>
            </a:r>
            <a:r>
              <a:rPr lang="en-US" sz="2800" dirty="0" err="1">
                <a:solidFill>
                  <a:schemeClr val="bg1"/>
                </a:solidFill>
              </a:rPr>
              <a:t>Пейте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чай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вода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вскипела</a:t>
            </a:r>
            <a:r>
              <a:rPr lang="en-US" sz="2800" dirty="0">
                <a:solidFill>
                  <a:schemeClr val="bg1"/>
                </a:solidFill>
              </a:rPr>
              <a:t>!»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2E9009C-D0E3-46ED-935B-6C1C29650E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Рисунок 6" descr="Изображение выглядит как текст, кухонная посуда, кастрюля&#10;&#10;Автоматически созданное описание">
            <a:extLst>
              <a:ext uri="{FF2B5EF4-FFF2-40B4-BE49-F238E27FC236}">
                <a16:creationId xmlns="" xmlns:a16="http://schemas.microsoft.com/office/drawing/2014/main" id="{6C8FF18C-55EA-46DA-B9D6-34B1FABF9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293"/>
          <a:stretch>
            <a:fillRect/>
          </a:stretch>
        </p:blipFill>
        <p:spPr>
          <a:xfrm>
            <a:off x="5205046" y="776407"/>
            <a:ext cx="6555545" cy="53430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559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2137B1F-0E21-4B43-BD23-45730BA60E7A}"/>
              </a:ext>
            </a:extLst>
          </p:cNvPr>
          <p:cNvSpPr txBox="1"/>
          <p:nvPr/>
        </p:nvSpPr>
        <p:spPr>
          <a:xfrm>
            <a:off x="2284122" y="167176"/>
            <a:ext cx="798943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>
                <a:solidFill>
                  <a:schemeClr val="accent1">
                    <a:lumMod val="75000"/>
                  </a:schemeClr>
                </a:solidFill>
              </a:rPr>
              <a:t>Помоги Федоре.</a:t>
            </a:r>
          </a:p>
          <a:p>
            <a:pPr algn="ctr"/>
            <a:r>
              <a:rPr lang="ru-RU" sz="4800" dirty="0">
                <a:solidFill>
                  <a:schemeClr val="accent1">
                    <a:lumMod val="75000"/>
                  </a:schemeClr>
                </a:solidFill>
              </a:rPr>
              <a:t> Расставь правильно посуду:</a:t>
            </a:r>
          </a:p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чайную посуду-на стол</a:t>
            </a:r>
          </a:p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столовую посуду-на полку</a:t>
            </a:r>
          </a:p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кухонную посуду-на плиту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CC5A538-1B50-46FD-844D-22BCD2268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02" y="3720864"/>
            <a:ext cx="3318041" cy="2865065"/>
          </a:xfrm>
          <a:prstGeom prst="rect">
            <a:avLst/>
          </a:prstGeom>
        </p:spPr>
      </p:pic>
      <p:pic>
        <p:nvPicPr>
          <p:cNvPr id="6" name="Рисунок 5" descr="Изображение выглядит как кухонный прибор, прибор, плита&#10;&#10;Автоматически созданное описание">
            <a:extLst>
              <a:ext uri="{FF2B5EF4-FFF2-40B4-BE49-F238E27FC236}">
                <a16:creationId xmlns="" xmlns:a16="http://schemas.microsoft.com/office/drawing/2014/main" id="{995BAE32-A5E2-46EF-8081-FF633B2CA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806" y="3166720"/>
            <a:ext cx="3189092" cy="3421308"/>
          </a:xfrm>
          <a:prstGeom prst="rect">
            <a:avLst/>
          </a:prstGeom>
        </p:spPr>
      </p:pic>
      <p:pic>
        <p:nvPicPr>
          <p:cNvPr id="8" name="Рисунок 7" descr="Изображение выглядит как полка, внутренний, мебель, деревянн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6449A267-C681-415D-92A1-D651F4A8EC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573" y="3610640"/>
            <a:ext cx="2976908" cy="2972153"/>
          </a:xfrm>
          <a:prstGeom prst="rect">
            <a:avLst/>
          </a:prstGeom>
        </p:spPr>
      </p:pic>
      <p:pic>
        <p:nvPicPr>
          <p:cNvPr id="10" name="Рисунок 9" descr="Изображение выглядит как чашка, керамические изделия, фарфор, кофейная чаш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D3F3714B-B3D8-4DED-8DB3-712C737016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84" y="1799796"/>
            <a:ext cx="906131" cy="84378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ерамические изделия, фарфор&#10;&#10;Автоматически созданное описание">
            <a:extLst>
              <a:ext uri="{FF2B5EF4-FFF2-40B4-BE49-F238E27FC236}">
                <a16:creationId xmlns="" xmlns:a16="http://schemas.microsoft.com/office/drawing/2014/main" id="{FC9A61CF-20F2-4438-B82E-6D56AC405B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28612" y="3177964"/>
            <a:ext cx="1068237" cy="21614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чашка, контейнер, стекло, датчик&#10;&#10;Автоматически созданное описание">
            <a:extLst>
              <a:ext uri="{FF2B5EF4-FFF2-40B4-BE49-F238E27FC236}">
                <a16:creationId xmlns="" xmlns:a16="http://schemas.microsoft.com/office/drawing/2014/main" id="{BD0C67FC-ED43-475A-B1FE-E02243F4A4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438" y="2823490"/>
            <a:ext cx="669207" cy="66920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беспозвоночное, копепод, гидроид&#10;&#10;Автоматически созданное описание">
            <a:extLst>
              <a:ext uri="{FF2B5EF4-FFF2-40B4-BE49-F238E27FC236}">
                <a16:creationId xmlns="" xmlns:a16="http://schemas.microsoft.com/office/drawing/2014/main" id="{5A56864B-0BD4-4395-A1FB-79CDB0EBE0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625" y="2836210"/>
            <a:ext cx="680713" cy="68071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A2957EA2-9CAF-47C0-91CA-F6C31207FB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6396">
            <a:off x="7390902" y="2754091"/>
            <a:ext cx="1002412" cy="62496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3FD17EFF-BE02-4454-A760-B0BB224EC8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4083">
            <a:off x="2181918" y="2373697"/>
            <a:ext cx="810616" cy="81061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кухонная посуда, сковорода&#10;&#10;Автоматически созданное описание">
            <a:extLst>
              <a:ext uri="{FF2B5EF4-FFF2-40B4-BE49-F238E27FC236}">
                <a16:creationId xmlns="" xmlns:a16="http://schemas.microsoft.com/office/drawing/2014/main" id="{FD9F63C7-C2B7-4295-8A5D-D3EAADB25E7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185" y="2634270"/>
            <a:ext cx="1575338" cy="76896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чашка, внутренний, кухонная посуда, кастрюля&#10;&#10;Автоматически созданное описание">
            <a:extLst>
              <a:ext uri="{FF2B5EF4-FFF2-40B4-BE49-F238E27FC236}">
                <a16:creationId xmlns="" xmlns:a16="http://schemas.microsoft.com/office/drawing/2014/main" id="{4527CC40-0EB5-4F9C-AE5B-E878926ECC7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093" y="1539407"/>
            <a:ext cx="1336134" cy="105821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посуда, обеденный сервиз, темный, керамические изделия&#10;&#10;Автоматически созданное описание">
            <a:extLst>
              <a:ext uri="{FF2B5EF4-FFF2-40B4-BE49-F238E27FC236}">
                <a16:creationId xmlns="" xmlns:a16="http://schemas.microsoft.com/office/drawing/2014/main" id="{5BB20C47-CDC1-4C28-84A1-4C00C2E54E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83" y="572588"/>
            <a:ext cx="1093064" cy="109306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обеденный сервиз, посуда, синий, пустой&#10;&#10;Автоматически созданное описание">
            <a:extLst>
              <a:ext uri="{FF2B5EF4-FFF2-40B4-BE49-F238E27FC236}">
                <a16:creationId xmlns="" xmlns:a16="http://schemas.microsoft.com/office/drawing/2014/main" id="{31303D1F-C255-450D-80F6-57D7344861C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03" y="1572953"/>
            <a:ext cx="1134742" cy="113474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3126A742-3698-4149-BCAE-17D0B3D7CB1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19" y="741535"/>
            <a:ext cx="1303659" cy="1446526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чашка, закрыть&#10;&#10;Автоматически созданное описание">
            <a:extLst>
              <a:ext uri="{FF2B5EF4-FFF2-40B4-BE49-F238E27FC236}">
                <a16:creationId xmlns="" xmlns:a16="http://schemas.microsoft.com/office/drawing/2014/main" id="{8BA49F56-5565-43BE-8A7C-A6C1AC3AAFA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679" y="2214680"/>
            <a:ext cx="755002" cy="7785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643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 0.07726 L 0.01068 0.252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0195E-6 5.82929E-7 L 0.2407 0.118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1002E-7 -1.05714E-6 L 0.52708 0.264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" y="1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2.14203E-6 L 0.03619 0.2759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1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4356E-6 3.81911E-6 L -0.62041 0.1818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" y="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3447E-6 4.91094E-6 L -0.0371 0.1452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0557E-6 -3.00486E-6 L -0.11755 0.1818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999E-6 2.84525E-6 L -0.16649 0.1901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5363E-6 -1.19362E-6 L 0.30369 0.4681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2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27E-6 -4.95027E-7 L -0.21674 0.4725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8987E-6 -1.86676E-6 L -0.11742 0.2049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5256E-6 -1.47351E-6 L 0.23744 0.3937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внутрен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B20E7884-E31A-49AA-BEF5-356331EE5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96" y="264888"/>
            <a:ext cx="4134687" cy="55129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E421EED-9869-4C04-88CB-9B202E143458}"/>
              </a:ext>
            </a:extLst>
          </p:cNvPr>
          <p:cNvSpPr txBox="1"/>
          <p:nvPr/>
        </p:nvSpPr>
        <p:spPr>
          <a:xfrm>
            <a:off x="4415851" y="1371967"/>
            <a:ext cx="730347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Молодцы!</a:t>
            </a:r>
          </a:p>
          <a:p>
            <a:pPr algn="ctr"/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Вы помогли Федоре аккуратно </a:t>
            </a:r>
          </a:p>
          <a:p>
            <a:pPr algn="ctr"/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расставить всю посуду!</a:t>
            </a:r>
          </a:p>
          <a:p>
            <a:pPr algn="ctr"/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Из этой поучительной истории про</a:t>
            </a:r>
          </a:p>
          <a:p>
            <a:pPr algn="ctr"/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Федору вы узнали, что вещи нужно</a:t>
            </a:r>
          </a:p>
          <a:p>
            <a:pPr algn="ctr"/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содержать в чистоте </a:t>
            </a:r>
            <a:r>
              <a:rPr lang="ru-RU" sz="360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3600" smtClean="0">
                <a:solidFill>
                  <a:schemeClr val="accent1">
                    <a:lumMod val="50000"/>
                  </a:schemeClr>
                </a:solidFill>
              </a:rPr>
              <a:t>порядке.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015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809C0BCD-BEE9-423F-A51C-BCCD8E5EAA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998D094-42B2-42BA-AA14-E8FBE073A5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8465D64B-59F4-4BDC-B833-A17EF1E046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63FE6F10-B3AD-4403-94CA-F511552869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="" xmlns:a16="http://schemas.microsoft.com/office/drawing/2014/main" id="{364D6A39-A4F7-4B00-9F42-3BC67177DB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13553ADF-88A1-4645-B819-890CA3DF7D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B5D0D97D-7911-4A25-88E2-4D81FD4AB2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42E6C3F-3F7D-4C56-AC14-A18914A40107}"/>
              </a:ext>
            </a:extLst>
          </p:cNvPr>
          <p:cNvSpPr txBox="1"/>
          <p:nvPr/>
        </p:nvSpPr>
        <p:spPr>
          <a:xfrm>
            <a:off x="8195138" y="857675"/>
            <a:ext cx="3113366" cy="36228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b="1" cap="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Скачет</a:t>
            </a:r>
            <a:r>
              <a:rPr lang="en-US" sz="22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cap="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сито</a:t>
            </a:r>
            <a:r>
              <a:rPr lang="en-US" sz="22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cap="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</a:t>
            </a:r>
            <a:r>
              <a:rPr lang="en-US" sz="22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cap="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полям</a:t>
            </a:r>
            <a:r>
              <a:rPr lang="en-US" sz="22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а </a:t>
            </a:r>
            <a:r>
              <a:rPr lang="en-US" sz="2200" b="1" cap="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корыто</a:t>
            </a:r>
            <a:r>
              <a:rPr lang="en-US" sz="22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cap="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</a:t>
            </a:r>
            <a:r>
              <a:rPr lang="en-US" sz="22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cap="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лугам</a:t>
            </a:r>
            <a:r>
              <a:rPr lang="en-US" sz="22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200" b="1" cap="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за</a:t>
            </a:r>
            <a:r>
              <a:rPr lang="en-US" sz="22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cap="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лопатою</a:t>
            </a:r>
            <a:r>
              <a:rPr lang="en-US" sz="22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cap="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метла</a:t>
            </a:r>
            <a:r>
              <a:rPr lang="en-US" sz="22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cap="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вдоль</a:t>
            </a:r>
            <a:r>
              <a:rPr lang="en-US" sz="22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cap="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</a:t>
            </a:r>
            <a:r>
              <a:rPr lang="en-US" sz="22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cap="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улице</a:t>
            </a:r>
            <a:r>
              <a:rPr lang="en-US" sz="22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cap="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пошла</a:t>
            </a:r>
            <a:r>
              <a:rPr lang="en-US" sz="22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…..</a:t>
            </a: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А </a:t>
            </a:r>
            <a:r>
              <a:rPr lang="en-US" sz="2200" b="1" cap="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за</a:t>
            </a:r>
            <a:r>
              <a:rPr lang="en-US" sz="22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cap="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нею</a:t>
            </a:r>
            <a:r>
              <a:rPr lang="en-US" sz="22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cap="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вилки</a:t>
            </a:r>
            <a:r>
              <a:rPr lang="en-US" sz="22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200" b="1" cap="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рюмки</a:t>
            </a:r>
            <a:r>
              <a:rPr lang="en-US" sz="22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cap="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да</a:t>
            </a:r>
            <a:r>
              <a:rPr lang="en-US" sz="22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cap="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бутылки</a:t>
            </a:r>
            <a:r>
              <a:rPr lang="en-US" sz="22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200" b="1" cap="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чашки</a:t>
            </a:r>
            <a:r>
              <a:rPr lang="en-US" sz="22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cap="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да</a:t>
            </a:r>
            <a:r>
              <a:rPr lang="en-US" sz="22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cap="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ложки</a:t>
            </a:r>
            <a:r>
              <a:rPr lang="en-US" sz="22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cap="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скачут</a:t>
            </a:r>
            <a:r>
              <a:rPr lang="en-US" sz="22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cap="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</a:t>
            </a:r>
            <a:r>
              <a:rPr lang="en-US" sz="22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cap="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дорожке</a:t>
            </a:r>
            <a:r>
              <a:rPr lang="en-US" sz="22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…</a:t>
            </a: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A3FC2DC2-9E30-42F4-92DF-0A5CD7B0CF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55" r="17804" b="1"/>
          <a:stretch/>
        </p:blipFill>
        <p:spPr>
          <a:xfrm>
            <a:off x="872064" y="857675"/>
            <a:ext cx="6045576" cy="51406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FC4C9D5-AADB-472B-9960-76B96CD6F219}"/>
              </a:ext>
            </a:extLst>
          </p:cNvPr>
          <p:cNvSpPr txBox="1"/>
          <p:nvPr/>
        </p:nvSpPr>
        <p:spPr>
          <a:xfrm>
            <a:off x="2724185" y="6019060"/>
            <a:ext cx="7008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srgbClr val="002060"/>
                </a:solidFill>
              </a:rPr>
              <a:t>Из какой сказки эти стихи? Как звали бабушку? Что у нее случилось?</a:t>
            </a:r>
          </a:p>
        </p:txBody>
      </p:sp>
    </p:spTree>
    <p:extLst>
      <p:ext uri="{BB962C8B-B14F-4D97-AF65-F5344CB8AC3E}">
        <p14:creationId xmlns="" xmlns:p14="http://schemas.microsoft.com/office/powerpoint/2010/main" val="133675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другой, несколько, упорядочено&#10;&#10;Автоматически созданное описание">
            <a:extLst>
              <a:ext uri="{FF2B5EF4-FFF2-40B4-BE49-F238E27FC236}">
                <a16:creationId xmlns="" xmlns:a16="http://schemas.microsoft.com/office/drawing/2014/main" id="{EB7FA80E-12C1-4FF7-9AE4-DF3AEB3F9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222" y="870168"/>
            <a:ext cx="5693601" cy="4184698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человек, магазин&#10;&#10;Автоматически созданное описание">
            <a:extLst>
              <a:ext uri="{FF2B5EF4-FFF2-40B4-BE49-F238E27FC236}">
                <a16:creationId xmlns="" xmlns:a16="http://schemas.microsoft.com/office/drawing/2014/main" id="{0349AC2D-13D7-4EF8-B46D-C5DF0C974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" y="870168"/>
            <a:ext cx="5854823" cy="41846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53A90F7-A499-4695-BA4D-E8567D2D66AB}"/>
              </a:ext>
            </a:extLst>
          </p:cNvPr>
          <p:cNvSpPr txBox="1"/>
          <p:nvPr/>
        </p:nvSpPr>
        <p:spPr>
          <a:xfrm>
            <a:off x="2281561" y="221941"/>
            <a:ext cx="7387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Как появилась сказка «</a:t>
            </a:r>
            <a:r>
              <a:rPr lang="ru-RU" sz="3200" dirty="0" err="1">
                <a:solidFill>
                  <a:srgbClr val="002060"/>
                </a:solidFill>
              </a:rPr>
              <a:t>Федорино</a:t>
            </a:r>
            <a:r>
              <a:rPr lang="ru-RU" sz="3200" dirty="0">
                <a:solidFill>
                  <a:srgbClr val="002060"/>
                </a:solidFill>
              </a:rPr>
              <a:t> горе?»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E07E9F1-FF76-4E96-8358-CDF53ED21EC4}"/>
              </a:ext>
            </a:extLst>
          </p:cNvPr>
          <p:cNvSpPr txBox="1"/>
          <p:nvPr/>
        </p:nvSpPr>
        <p:spPr>
          <a:xfrm>
            <a:off x="241176" y="5118317"/>
            <a:ext cx="118177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Корней Иванович, как мы знаем, очень любил детей. И вот однажды </a:t>
            </a:r>
            <a:r>
              <a:rPr lang="ru-RU" dirty="0" smtClean="0">
                <a:solidFill>
                  <a:schemeClr val="bg1"/>
                </a:solidFill>
              </a:rPr>
              <a:t>он </a:t>
            </a:r>
            <a:r>
              <a:rPr lang="ru-RU" dirty="0">
                <a:solidFill>
                  <a:schemeClr val="bg1"/>
                </a:solidFill>
              </a:rPr>
              <a:t>долго лепил с детьми разные фигурки. Дети</a:t>
            </a:r>
          </a:p>
          <a:p>
            <a:r>
              <a:rPr lang="ru-RU" dirty="0">
                <a:solidFill>
                  <a:schemeClr val="bg1"/>
                </a:solidFill>
              </a:rPr>
              <a:t>в</a:t>
            </a:r>
            <a:r>
              <a:rPr lang="ru-RU" dirty="0" smtClean="0">
                <a:solidFill>
                  <a:schemeClr val="bg1"/>
                </a:solidFill>
              </a:rPr>
              <a:t>ытирали </a:t>
            </a:r>
            <a:r>
              <a:rPr lang="ru-RU" dirty="0">
                <a:solidFill>
                  <a:schemeClr val="bg1"/>
                </a:solidFill>
              </a:rPr>
              <a:t>руки об его брюки. Домой идти было далеко. Брюки из глины были тяжелые и их приходилось </a:t>
            </a:r>
            <a:r>
              <a:rPr lang="ru-RU" dirty="0" err="1">
                <a:solidFill>
                  <a:schemeClr val="bg1"/>
                </a:solidFill>
              </a:rPr>
              <a:t>поддер</a:t>
            </a:r>
            <a:r>
              <a:rPr lang="ru-RU" dirty="0">
                <a:solidFill>
                  <a:schemeClr val="bg1"/>
                </a:solidFill>
              </a:rPr>
              <a:t>-</a:t>
            </a:r>
          </a:p>
          <a:p>
            <a:r>
              <a:rPr lang="ru-RU" dirty="0">
                <a:solidFill>
                  <a:schemeClr val="bg1"/>
                </a:solidFill>
              </a:rPr>
              <a:t>живать. Прохожие с удивлением поглядывали на него. Но Корней Иванович был весел, у него было вдохновение. </a:t>
            </a:r>
          </a:p>
          <a:p>
            <a:r>
              <a:rPr lang="ru-RU" dirty="0">
                <a:solidFill>
                  <a:schemeClr val="bg1"/>
                </a:solidFill>
              </a:rPr>
              <a:t>Он шел по улице и сочинял стихи. Так и появилось на свет «</a:t>
            </a:r>
            <a:r>
              <a:rPr lang="ru-RU" dirty="0" err="1">
                <a:solidFill>
                  <a:schemeClr val="bg1"/>
                </a:solidFill>
              </a:rPr>
              <a:t>Федорино</a:t>
            </a:r>
            <a:r>
              <a:rPr lang="ru-RU" dirty="0">
                <a:solidFill>
                  <a:schemeClr val="bg1"/>
                </a:solidFill>
              </a:rPr>
              <a:t> горе». </a:t>
            </a:r>
          </a:p>
          <a:p>
            <a:r>
              <a:rPr lang="ru-RU" dirty="0">
                <a:solidFill>
                  <a:srgbClr val="002060"/>
                </a:solidFill>
              </a:rPr>
              <a:t>Понравилась ли вам сказка? Жалко ли вам Федору? Почему?</a:t>
            </a:r>
          </a:p>
        </p:txBody>
      </p:sp>
      <p:pic>
        <p:nvPicPr>
          <p:cNvPr id="9" name="Рисунок 8" descr="Изображение выглядит как текст, контейнер, полка, короб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A8117A33-8864-4339-967F-CB3EE4DF02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141" y="690804"/>
            <a:ext cx="3343275" cy="45434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8112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09C0BCD-BEE9-423F-A51C-BCCD8E5EAA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AA377B3-6690-4557-8697-967777526294}"/>
              </a:ext>
            </a:extLst>
          </p:cNvPr>
          <p:cNvSpPr txBox="1"/>
          <p:nvPr/>
        </p:nvSpPr>
        <p:spPr>
          <a:xfrm>
            <a:off x="1143001" y="773723"/>
            <a:ext cx="5199926" cy="22508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Потом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Федора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перевоспиталась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занялась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наконец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уборкой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мытьем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посуды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Посуда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к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ней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вернулась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потому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что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Федора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пообещала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всегда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мыть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посуду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никогда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ее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не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обижать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911B42D-9F64-4F80-995D-2DE276B15CB6}"/>
              </a:ext>
            </a:extLst>
          </p:cNvPr>
          <p:cNvSpPr txBox="1"/>
          <p:nvPr/>
        </p:nvSpPr>
        <p:spPr>
          <a:xfrm>
            <a:off x="703385" y="3545059"/>
            <a:ext cx="5669280" cy="2307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182880"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Эта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история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учит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ребят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бережнее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аккуратнее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относиться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к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вещам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показывает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к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чему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приводит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лень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и </a:t>
            </a:r>
          </a:p>
          <a:p>
            <a:pPr indent="-182880"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н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ежелание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содержать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свой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дом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чистоте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Ведь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быть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чистым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и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красивым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хочет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быть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каждый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не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только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ребенок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 descr="Изображение выглядит как текст, конвейерный транспортер, аттракцион&#10;&#10;Автоматически созданное описание">
            <a:extLst>
              <a:ext uri="{FF2B5EF4-FFF2-40B4-BE49-F238E27FC236}">
                <a16:creationId xmlns="" xmlns:a16="http://schemas.microsoft.com/office/drawing/2014/main" id="{CB22A059-E96C-48B6-9DBC-DB49E9BD7C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006" r="22749" b="1"/>
          <a:stretch/>
        </p:blipFill>
        <p:spPr>
          <a:xfrm>
            <a:off x="6636743" y="1238487"/>
            <a:ext cx="4741120" cy="44930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6776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C26C0AB-632B-4701-A5A6-052B75B7F6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22A2853-A55A-47F7-902F-6DE7185D8D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36008" y="246887"/>
            <a:ext cx="7314691" cy="6377939"/>
          </a:xfrm>
          <a:prstGeom prst="rect">
            <a:avLst/>
          </a:prstGeom>
          <a:solidFill>
            <a:srgbClr val="A6B727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F4F11129-8A77-4850-9BAB-FDA0CF4F3B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F628EB-5C80-416C-A687-E776B2F55B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1815" y="1702190"/>
            <a:ext cx="5071167" cy="3545059"/>
          </a:xfrm>
        </p:spPr>
        <p:txBody>
          <a:bodyPr>
            <a:noAutofit/>
          </a:bodyPr>
          <a:lstStyle/>
          <a:p>
            <a:r>
              <a:rPr lang="ru-RU" sz="5400" dirty="0"/>
              <a:t>Игры </a:t>
            </a:r>
            <a:br>
              <a:rPr lang="ru-RU" sz="5400" dirty="0"/>
            </a:br>
            <a:r>
              <a:rPr lang="ru-RU" sz="5400" dirty="0"/>
              <a:t>и </a:t>
            </a:r>
            <a:br>
              <a:rPr lang="ru-RU" sz="5400" dirty="0"/>
            </a:br>
            <a:r>
              <a:rPr lang="ru-RU" sz="5400" dirty="0"/>
              <a:t>задания</a:t>
            </a:r>
            <a:br>
              <a:rPr lang="ru-RU" sz="5400" dirty="0"/>
            </a:br>
            <a:r>
              <a:rPr lang="ru-RU" sz="5400" dirty="0"/>
              <a:t>от </a:t>
            </a:r>
            <a:br>
              <a:rPr lang="ru-RU" sz="5400" dirty="0"/>
            </a:br>
            <a:r>
              <a:rPr lang="ru-RU" sz="5400" dirty="0"/>
              <a:t>Федоры</a:t>
            </a:r>
          </a:p>
        </p:txBody>
      </p:sp>
      <p:pic>
        <p:nvPicPr>
          <p:cNvPr id="6" name="Graphic 5" descr="Контур головоломки">
            <a:extLst>
              <a:ext uri="{FF2B5EF4-FFF2-40B4-BE49-F238E27FC236}">
                <a16:creationId xmlns="" xmlns:a16="http://schemas.microsoft.com/office/drawing/2014/main" id="{CF937E81-2390-4991-8DE1-7E2CE5649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2065" y="1860302"/>
            <a:ext cx="3135414" cy="3135414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, ткань&#10;&#10;Автоматически созданное описание">
            <a:extLst>
              <a:ext uri="{FF2B5EF4-FFF2-40B4-BE49-F238E27FC236}">
                <a16:creationId xmlns="" xmlns:a16="http://schemas.microsoft.com/office/drawing/2014/main" id="{E9D22F87-401D-4BC9-8C3F-00BF713BC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91" y="224696"/>
            <a:ext cx="6039464" cy="64322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697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>
            <a:extLst>
              <a:ext uri="{FF2B5EF4-FFF2-40B4-BE49-F238E27FC236}">
                <a16:creationId xmlns="" xmlns:a16="http://schemas.microsoft.com/office/drawing/2014/main" id="{79CBD3C9-4E66-426D-948E-7CF4778107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10">
            <a:extLst>
              <a:ext uri="{FF2B5EF4-FFF2-40B4-BE49-F238E27FC236}">
                <a16:creationId xmlns="" xmlns:a16="http://schemas.microsoft.com/office/drawing/2014/main" id="{DDB95FCF-AD96-482F-9FB8-CD95725E6E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12">
            <a:extLst>
              <a:ext uri="{FF2B5EF4-FFF2-40B4-BE49-F238E27FC236}">
                <a16:creationId xmlns="" xmlns:a16="http://schemas.microsoft.com/office/drawing/2014/main" id="{64EEEC00-AD80-4734-BEE6-04CBDEC830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4">
            <a:extLst>
              <a:ext uri="{FF2B5EF4-FFF2-40B4-BE49-F238E27FC236}">
                <a16:creationId xmlns="" xmlns:a16="http://schemas.microsoft.com/office/drawing/2014/main" id="{2ED84DD6-8A68-4994-8094-8DDBE89BF3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16">
            <a:extLst>
              <a:ext uri="{FF2B5EF4-FFF2-40B4-BE49-F238E27FC236}">
                <a16:creationId xmlns="" xmlns:a16="http://schemas.microsoft.com/office/drawing/2014/main" id="{176049D7-366E-4AC9-B689-460CC28F8E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solidFill>
            <a:srgbClr val="A6B727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BC9E91F8-C4AE-4EB0-8B76-FF3F3FC718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4AD45A04-4150-4943-BB06-EEEDDD73BF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6A39E7A-A6DF-4C29-94E7-785AB8F691E0}"/>
              </a:ext>
            </a:extLst>
          </p:cNvPr>
          <p:cNvSpPr txBox="1"/>
          <p:nvPr/>
        </p:nvSpPr>
        <p:spPr>
          <a:xfrm>
            <a:off x="8195138" y="857675"/>
            <a:ext cx="3113366" cy="36228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Назови</a:t>
            </a:r>
            <a:r>
              <a:rPr lang="en-US" sz="54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посуду</a:t>
            </a:r>
            <a:endParaRPr lang="en-US" sz="5400" b="1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70E6745-26B2-4AB6-837E-2092244354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62" t="2375" r="2113" b="4936"/>
          <a:stretch/>
        </p:blipFill>
        <p:spPr>
          <a:xfrm>
            <a:off x="265087" y="576775"/>
            <a:ext cx="7237424" cy="5730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700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арелка, внутренний, посуда, сковорода&#10;&#10;Автоматически созданное описание">
            <a:extLst>
              <a:ext uri="{FF2B5EF4-FFF2-40B4-BE49-F238E27FC236}">
                <a16:creationId xmlns="" xmlns:a16="http://schemas.microsoft.com/office/drawing/2014/main" id="{AFC1DF41-4AFE-4954-A101-6DDA838EE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152" y="3429000"/>
            <a:ext cx="4243868" cy="31814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FB317F9-2319-449B-AB35-DACB758CD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02" y="247543"/>
            <a:ext cx="4160443" cy="3120333"/>
          </a:xfrm>
          <a:prstGeom prst="rect">
            <a:avLst/>
          </a:prstGeom>
        </p:spPr>
      </p:pic>
      <p:pic>
        <p:nvPicPr>
          <p:cNvPr id="9" name="Рисунок 8" descr="Изображение выглядит как внутренний, кухонная посуда, кастрюля, фарфор&#10;&#10;Автоматически созданное описание">
            <a:extLst>
              <a:ext uri="{FF2B5EF4-FFF2-40B4-BE49-F238E27FC236}">
                <a16:creationId xmlns="" xmlns:a16="http://schemas.microsoft.com/office/drawing/2014/main" id="{797BF05B-C4BE-4E28-979B-0699EBB047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13" y="247932"/>
            <a:ext cx="4156883" cy="31203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23FF1B4-1904-4740-9286-37B0C187F9E4}"/>
              </a:ext>
            </a:extLst>
          </p:cNvPr>
          <p:cNvSpPr txBox="1"/>
          <p:nvPr/>
        </p:nvSpPr>
        <p:spPr>
          <a:xfrm>
            <a:off x="8317928" y="3954157"/>
            <a:ext cx="31292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Посуда, которая нам</a:t>
            </a:r>
          </a:p>
          <a:p>
            <a:r>
              <a:rPr lang="ru-RU" sz="2400" dirty="0">
                <a:solidFill>
                  <a:schemeClr val="bg1"/>
                </a:solidFill>
              </a:rPr>
              <a:t>нужна, когда мы пьем </a:t>
            </a:r>
          </a:p>
          <a:p>
            <a:r>
              <a:rPr lang="ru-RU" sz="2400" dirty="0">
                <a:solidFill>
                  <a:schemeClr val="bg1"/>
                </a:solidFill>
              </a:rPr>
              <a:t>чай, называется </a:t>
            </a:r>
          </a:p>
          <a:p>
            <a:r>
              <a:rPr lang="ru-RU" sz="2400" dirty="0">
                <a:solidFill>
                  <a:schemeClr val="bg1"/>
                </a:solidFill>
              </a:rPr>
              <a:t>ЧАЙНАЯ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8FEAFC7-CAA7-45B5-946A-EC0758CB6CEE}"/>
              </a:ext>
            </a:extLst>
          </p:cNvPr>
          <p:cNvSpPr txBox="1"/>
          <p:nvPr/>
        </p:nvSpPr>
        <p:spPr>
          <a:xfrm>
            <a:off x="4580877" y="372861"/>
            <a:ext cx="32604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Посуда, которая </a:t>
            </a:r>
          </a:p>
          <a:p>
            <a:r>
              <a:rPr lang="ru-RU" sz="2400" dirty="0">
                <a:solidFill>
                  <a:schemeClr val="bg1"/>
                </a:solidFill>
              </a:rPr>
              <a:t>понадобится </a:t>
            </a:r>
          </a:p>
          <a:p>
            <a:r>
              <a:rPr lang="ru-RU" sz="2400" dirty="0">
                <a:solidFill>
                  <a:schemeClr val="bg1"/>
                </a:solidFill>
              </a:rPr>
              <a:t>для обеда, называется </a:t>
            </a:r>
          </a:p>
          <a:p>
            <a:r>
              <a:rPr lang="ru-RU" sz="2400" dirty="0">
                <a:solidFill>
                  <a:schemeClr val="bg1"/>
                </a:solidFill>
              </a:rPr>
              <a:t>СТОЛОВАЯ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CC28D65-3AF8-4FD5-94B1-EDC7C5BCEFEA}"/>
              </a:ext>
            </a:extLst>
          </p:cNvPr>
          <p:cNvSpPr txBox="1"/>
          <p:nvPr/>
        </p:nvSpPr>
        <p:spPr>
          <a:xfrm>
            <a:off x="385488" y="3884859"/>
            <a:ext cx="34796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Еду готовя на кухне, и</a:t>
            </a:r>
          </a:p>
          <a:p>
            <a:r>
              <a:rPr lang="ru-RU" sz="2400" dirty="0">
                <a:solidFill>
                  <a:schemeClr val="bg1"/>
                </a:solidFill>
              </a:rPr>
              <a:t>посуда, которая нужна </a:t>
            </a:r>
          </a:p>
          <a:p>
            <a:r>
              <a:rPr lang="ru-RU" sz="2400" dirty="0">
                <a:solidFill>
                  <a:schemeClr val="bg1"/>
                </a:solidFill>
              </a:rPr>
              <a:t>для приготовления </a:t>
            </a:r>
          </a:p>
          <a:p>
            <a:r>
              <a:rPr lang="ru-RU" sz="2400" dirty="0">
                <a:solidFill>
                  <a:schemeClr val="bg1"/>
                </a:solidFill>
              </a:rPr>
              <a:t>еды, называется </a:t>
            </a:r>
          </a:p>
          <a:p>
            <a:r>
              <a:rPr lang="ru-RU" sz="2400" dirty="0">
                <a:solidFill>
                  <a:schemeClr val="bg1"/>
                </a:solidFill>
              </a:rPr>
              <a:t>КУХОННАЯ</a:t>
            </a:r>
          </a:p>
        </p:txBody>
      </p:sp>
    </p:spTree>
    <p:extLst>
      <p:ext uri="{BB962C8B-B14F-4D97-AF65-F5344CB8AC3E}">
        <p14:creationId xmlns="" xmlns:p14="http://schemas.microsoft.com/office/powerpoint/2010/main" val="424897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6C6896D1-BFB1-4C84-82DD-31073BED3F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EE7DBE1-DB17-463E-817B-B1A686B332C5}"/>
              </a:ext>
            </a:extLst>
          </p:cNvPr>
          <p:cNvSpPr txBox="1"/>
          <p:nvPr/>
        </p:nvSpPr>
        <p:spPr>
          <a:xfrm>
            <a:off x="1109980" y="4206240"/>
            <a:ext cx="9966960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b="1" cap="al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Из чего изготавливают посуду?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8A2FDFB1-2B6D-49EB-B6C0-FA923806E0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1140" y="243841"/>
            <a:ext cx="11722100" cy="3964584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FC55615-B1CF-428A-AD80-BD7E35F736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78" t="39557" r="2881" b="12937"/>
          <a:stretch/>
        </p:blipFill>
        <p:spPr>
          <a:xfrm>
            <a:off x="1013307" y="253218"/>
            <a:ext cx="9886404" cy="39248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6151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79CBD3C9-4E66-426D-948E-7CF4778107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DDB95FCF-AD96-482F-9FB8-CD95725E6E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64EEEC00-AD80-4734-BEE6-04CBDEC830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6C6896D1-BFB1-4C84-82DD-31073BED3F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8CAA2BC-10F8-496C-AAD3-A8DE7F9C16AA}"/>
              </a:ext>
            </a:extLst>
          </p:cNvPr>
          <p:cNvSpPr txBox="1"/>
          <p:nvPr/>
        </p:nvSpPr>
        <p:spPr>
          <a:xfrm>
            <a:off x="1109980" y="4206240"/>
            <a:ext cx="9966960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cap="al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Скажи наоборот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8A2FDFB1-2B6D-49EB-B6C0-FA923806E0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1140" y="243841"/>
            <a:ext cx="11722100" cy="3964584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0F84604-1190-4F8A-AE98-DB09522C4C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300"/>
          <a:stretch/>
        </p:blipFill>
        <p:spPr>
          <a:xfrm>
            <a:off x="2884890" y="339805"/>
            <a:ext cx="5868027" cy="38156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62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384</Words>
  <Application>Microsoft Office PowerPoint</Application>
  <PresentationFormat>Произвольный</PresentationFormat>
  <Paragraphs>61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Базис</vt:lpstr>
      <vt:lpstr>ДиДактическая игра-презентация по сказке  К. И. ЧУковского «Федорино горе»</vt:lpstr>
      <vt:lpstr>Слайд 2</vt:lpstr>
      <vt:lpstr>Слайд 3</vt:lpstr>
      <vt:lpstr>Слайд 4</vt:lpstr>
      <vt:lpstr>Игры  и  задания от  Федоры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игра-презентация по сказке  К. И. ЧУковского «Федорино горе»</dc:title>
  <dc:creator>Виктория Савельева</dc:creator>
  <cp:lastModifiedBy>User</cp:lastModifiedBy>
  <cp:revision>10</cp:revision>
  <dcterms:created xsi:type="dcterms:W3CDTF">2020-12-21T19:05:49Z</dcterms:created>
  <dcterms:modified xsi:type="dcterms:W3CDTF">2021-01-22T09:30:37Z</dcterms:modified>
</cp:coreProperties>
</file>