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60"/>
  </p:normalViewPr>
  <p:slideViewPr>
    <p:cSldViewPr>
      <p:cViewPr varScale="1">
        <p:scale>
          <a:sx n="110" d="100"/>
          <a:sy n="110" d="100"/>
        </p:scale>
        <p:origin x="168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E571-62E6-4C10-8C37-5003C169B312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C4D7-CC58-4559-BEE5-FF47E93EF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E571-62E6-4C10-8C37-5003C169B312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C4D7-CC58-4559-BEE5-FF47E93EF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E571-62E6-4C10-8C37-5003C169B312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C4D7-CC58-4559-BEE5-FF47E93EF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E571-62E6-4C10-8C37-5003C169B312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C4D7-CC58-4559-BEE5-FF47E93EF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E571-62E6-4C10-8C37-5003C169B312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C4D7-CC58-4559-BEE5-FF47E93EF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E571-62E6-4C10-8C37-5003C169B312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C4D7-CC58-4559-BEE5-FF47E93EF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E571-62E6-4C10-8C37-5003C169B312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C4D7-CC58-4559-BEE5-FF47E93EF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E571-62E6-4C10-8C37-5003C169B312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C4D7-CC58-4559-BEE5-FF47E93EF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E571-62E6-4C10-8C37-5003C169B312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C4D7-CC58-4559-BEE5-FF47E93EF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E571-62E6-4C10-8C37-5003C169B312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C4D7-CC58-4559-BEE5-FF47E93EF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E571-62E6-4C10-8C37-5003C169B312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C4D7-CC58-4559-BEE5-FF47E93EF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FE571-62E6-4C10-8C37-5003C169B312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9C4D7-CC58-4559-BEE5-FF47E93EF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636912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/>
                <a:latin typeface="Times New Roman"/>
                <a:ea typeface="Calibri"/>
              </a:rPr>
              <a:t>«Что делать, если Ваш ребёнок не говорит?»</a:t>
            </a:r>
            <a:endParaRPr lang="ru-RU" dirty="0"/>
          </a:p>
        </p:txBody>
      </p:sp>
      <p:pic>
        <p:nvPicPr>
          <p:cNvPr id="8" name="Рисунок 7" descr="77524382.jpg"/>
          <p:cNvPicPr>
            <a:picLocks noChangeAspect="1"/>
          </p:cNvPicPr>
          <p:nvPr/>
        </p:nvPicPr>
        <p:blipFill>
          <a:blip r:embed="rId2" cstate="print"/>
          <a:srcRect b="8642"/>
          <a:stretch>
            <a:fillRect/>
          </a:stretch>
        </p:blipFill>
        <p:spPr>
          <a:xfrm>
            <a:off x="214282" y="142852"/>
            <a:ext cx="1812981" cy="29165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29256" y="5000636"/>
            <a:ext cx="3736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Подготовила учитель-логопед</a:t>
            </a:r>
          </a:p>
          <a:p>
            <a:r>
              <a:rPr lang="ru-RU" sz="2000" dirty="0" smtClean="0"/>
              <a:t>Савельева Виктория Викторовна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2780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39852"/>
            <a:ext cx="8892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/>
                <a:latin typeface="Times New Roman"/>
                <a:ea typeface="Calibri"/>
              </a:rPr>
              <a:t>Они представляют собой своеобразный массаж и гимнастику для пальцев рук.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946823" y="80864"/>
            <a:ext cx="3164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Пальчиковые игры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8612" r="6666" b="17086"/>
          <a:stretch/>
        </p:blipFill>
        <p:spPr>
          <a:xfrm>
            <a:off x="107503" y="1480736"/>
            <a:ext cx="4896545" cy="2452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1064574"/>
            <a:ext cx="2374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Дружные пальчики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04398" y="3579030"/>
            <a:ext cx="2086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Пальчики гуляют</a:t>
            </a:r>
            <a:endParaRPr lang="ru-RU" sz="20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6" t="50505" r="13598" b="15354"/>
          <a:stretch/>
        </p:blipFill>
        <p:spPr>
          <a:xfrm>
            <a:off x="5920822" y="3988446"/>
            <a:ext cx="2654003" cy="23414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9" t="55105" r="20176" b="10101"/>
          <a:stretch/>
        </p:blipFill>
        <p:spPr>
          <a:xfrm>
            <a:off x="1121829" y="4221088"/>
            <a:ext cx="2867892" cy="23861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0" t="5959" r="54444" b="49328"/>
          <a:stretch/>
        </p:blipFill>
        <p:spPr>
          <a:xfrm>
            <a:off x="5671316" y="1279176"/>
            <a:ext cx="2646219" cy="229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8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26422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Развитие мелкой моторики: игры с водой и сыпучими материалами, лепка, аппликация, рисование, шнуровки и многое другое.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24602" y="313492"/>
            <a:ext cx="4502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Развитие мелкой моторики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7605"/>
            <a:ext cx="2016224" cy="18007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72" t="51717" r="6061" b="6869"/>
          <a:stretch/>
        </p:blipFill>
        <p:spPr>
          <a:xfrm>
            <a:off x="5004048" y="3522712"/>
            <a:ext cx="3352800" cy="28401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828321"/>
            <a:ext cx="3419872" cy="227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4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642918"/>
            <a:ext cx="7429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/>
                <a:latin typeface="Times New Roman"/>
                <a:ea typeface="Calibri"/>
              </a:rPr>
              <a:t>Развитие речи </a:t>
            </a:r>
            <a:r>
              <a:rPr lang="ru-RU" sz="2400" dirty="0" smtClean="0">
                <a:effectLst/>
                <a:latin typeface="Times New Roman"/>
                <a:ea typeface="Calibri"/>
              </a:rPr>
              <a:t>– это сложный процесс, у каждого ребенка он протекает по-разному. Необходимо создать для ребенка благоприятную среду, в которой он сможет реализовывать потребности, характерные для своего возраста. </a:t>
            </a:r>
            <a:endParaRPr lang="ru-RU" sz="2400" dirty="0"/>
          </a:p>
        </p:txBody>
      </p:sp>
      <p:pic>
        <p:nvPicPr>
          <p:cNvPr id="4" name="Рисунок 3" descr="hello_html_m6dfb8cf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3143248"/>
            <a:ext cx="5143536" cy="32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1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2348880"/>
            <a:ext cx="4512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Спасибо за внимание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12728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6355" y="692696"/>
            <a:ext cx="75540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effectLst/>
                <a:latin typeface="Times New Roman"/>
                <a:ea typeface="Calibri"/>
              </a:rPr>
              <a:t>Неговорящие дети </a:t>
            </a:r>
            <a:r>
              <a:rPr lang="ru-RU" sz="2400" dirty="0" smtClean="0">
                <a:effectLst/>
                <a:latin typeface="Times New Roman"/>
                <a:ea typeface="Calibri"/>
              </a:rPr>
              <a:t>представляют разнообразную в педагогическом и медицинском отношении группу.</a:t>
            </a:r>
            <a:r>
              <a:rPr lang="ru-RU" sz="1400" dirty="0" smtClean="0">
                <a:solidFill>
                  <a:srgbClr val="333333"/>
                </a:solidFill>
                <a:effectLst/>
                <a:latin typeface="Helvetica"/>
                <a:ea typeface="Calibri"/>
              </a:rPr>
              <a:t> </a:t>
            </a:r>
            <a:r>
              <a:rPr lang="ru-RU" sz="2400" dirty="0" smtClean="0">
                <a:effectLst/>
                <a:latin typeface="Times New Roman"/>
                <a:ea typeface="Calibri"/>
              </a:rPr>
              <a:t>К сожалению, увеличение числа детей с задержками речевого развития становится не очень утешительной тенденцией.</a:t>
            </a:r>
            <a:r>
              <a:rPr lang="ru-RU" sz="1600" dirty="0">
                <a:ea typeface="Calibri"/>
                <a:cs typeface="Times New Roman"/>
              </a:rPr>
              <a:t> </a:t>
            </a:r>
            <a:r>
              <a:rPr lang="ru-RU" sz="2400" dirty="0" smtClean="0">
                <a:effectLst/>
                <a:latin typeface="Times New Roman"/>
                <a:ea typeface="Calibri"/>
              </a:rPr>
              <a:t>Задержка развития речи у ребенка до 3 лет – проблема, с которой в последнее время сталкивается все больше семей.</a:t>
            </a:r>
            <a:endParaRPr lang="ru-RU" sz="2400" dirty="0"/>
          </a:p>
        </p:txBody>
      </p:sp>
      <p:pic>
        <p:nvPicPr>
          <p:cNvPr id="5" name="Рисунок 4" descr="E3iiLmNXEAM_sI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3571876"/>
            <a:ext cx="4429124" cy="228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9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836712"/>
            <a:ext cx="856895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dirty="0" smtClean="0"/>
              <a:t>1. Биологические причины: родовые травмы, недоношенность, минимальная мозговая дисфункция, воспалительные заболевания (энцефалит, менингит), повышенное внутричерепное давление, заболевания органов слуха, наследственность.</a:t>
            </a:r>
          </a:p>
          <a:p>
            <a:r>
              <a:rPr lang="ru-RU" sz="2400" dirty="0" smtClean="0"/>
              <a:t>2. Психологические причины: недостаток общения, </a:t>
            </a:r>
            <a:r>
              <a:rPr lang="ru-RU" sz="2400" dirty="0" err="1" smtClean="0"/>
              <a:t>гиперопека</a:t>
            </a:r>
            <a:r>
              <a:rPr lang="ru-RU" sz="2400" dirty="0" smtClean="0"/>
              <a:t>, необогащенная окружающая среда и так далее.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729974" y="313492"/>
            <a:ext cx="6261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Причины задержки речевого развития</a:t>
            </a:r>
            <a:endParaRPr lang="ru-RU" sz="2800" b="1" dirty="0"/>
          </a:p>
        </p:txBody>
      </p:sp>
      <p:sp>
        <p:nvSpPr>
          <p:cNvPr id="11266" name="AutoShape 2" descr="C:\Users\%D0%92%D0%BB%D0%B0%D0%B4%D0%B5%D0%BB%D0%B5%D1%86\Pictures\%D0%9D%D0%BE%D0%B2%D0%B0%D1%8F %D0%BF%D0%B0%D0%BF%D0%BA%D0%B0\1efaf610-a533-4f04-8955-83b681895fc9 (2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img2.jpg"/>
          <p:cNvPicPr>
            <a:picLocks noChangeAspect="1"/>
          </p:cNvPicPr>
          <p:nvPr/>
        </p:nvPicPr>
        <p:blipFill>
          <a:blip r:embed="rId2"/>
          <a:srcRect l="50000" t="72136" r="4101" b="5729"/>
          <a:stretch>
            <a:fillRect/>
          </a:stretch>
        </p:blipFill>
        <p:spPr>
          <a:xfrm>
            <a:off x="2857488" y="4286256"/>
            <a:ext cx="3357586" cy="1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3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3712" y="3220242"/>
            <a:ext cx="5718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Следующие 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занятия станут хорошим дополнением к работе со специалистами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7422" y="785794"/>
            <a:ext cx="40719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Как помочь ребёнку </a:t>
            </a:r>
          </a:p>
          <a:p>
            <a:pPr algn="ctr"/>
            <a:r>
              <a:rPr lang="ru-RU" sz="2800" b="1" dirty="0" smtClean="0"/>
              <a:t>научиться говорить </a:t>
            </a:r>
          </a:p>
          <a:p>
            <a:pPr algn="ctr"/>
            <a:r>
              <a:rPr lang="ru-RU" sz="2800" b="1" dirty="0" smtClean="0"/>
              <a:t>в домашних условиях?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55" t="43475" r="12121" b="9091"/>
          <a:stretch/>
        </p:blipFill>
        <p:spPr>
          <a:xfrm>
            <a:off x="323528" y="2003122"/>
            <a:ext cx="1508500" cy="19568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203576"/>
            <a:ext cx="2100043" cy="21328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5" t="2032" r="28502"/>
          <a:stretch/>
        </p:blipFill>
        <p:spPr>
          <a:xfrm>
            <a:off x="6357950" y="285728"/>
            <a:ext cx="2152096" cy="2898619"/>
          </a:xfrm>
          <a:prstGeom prst="rect">
            <a:avLst/>
          </a:prstGeom>
        </p:spPr>
      </p:pic>
      <p:pic>
        <p:nvPicPr>
          <p:cNvPr id="8" name="Рисунок 7" descr="ZclyS6SHYmQ.jpg"/>
          <p:cNvPicPr>
            <a:picLocks noChangeAspect="1"/>
          </p:cNvPicPr>
          <p:nvPr/>
        </p:nvPicPr>
        <p:blipFill>
          <a:blip r:embed="rId5" cstate="print"/>
          <a:srcRect l="2343" t="5208" r="2343" b="8333"/>
          <a:stretch>
            <a:fillRect/>
          </a:stretch>
        </p:blipFill>
        <p:spPr>
          <a:xfrm>
            <a:off x="4572000" y="4214818"/>
            <a:ext cx="3429024" cy="233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0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285860"/>
            <a:ext cx="7479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Общение ведет за собой развитие. Совместные игры со взрослыми, эмоциональная близость – это то, без чего невозможно гармоничное развитие крохи.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907704" y="647110"/>
            <a:ext cx="4841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Речевое общение с близкими</a:t>
            </a:r>
            <a:endParaRPr lang="ru-RU" sz="2800" b="1" dirty="0"/>
          </a:p>
        </p:txBody>
      </p:sp>
      <p:pic>
        <p:nvPicPr>
          <p:cNvPr id="5" name="Рисунок 4" descr="человек-и-мальчик-отец-сын-palying-на-поле-дома-начиная-игры-112457799.jpg"/>
          <p:cNvPicPr>
            <a:picLocks noChangeAspect="1"/>
          </p:cNvPicPr>
          <p:nvPr/>
        </p:nvPicPr>
        <p:blipFill>
          <a:blip r:embed="rId2"/>
          <a:srcRect l="5964" t="17628" r="10537" b="15776"/>
          <a:stretch>
            <a:fillRect/>
          </a:stretch>
        </p:blipFill>
        <p:spPr>
          <a:xfrm>
            <a:off x="1928793" y="3071810"/>
            <a:ext cx="4941829" cy="300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9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229550"/>
            <a:ext cx="83317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</a:t>
            </a:r>
            <a:r>
              <a:rPr lang="ru-RU" sz="2400" dirty="0" smtClean="0"/>
              <a:t>Необходимо всячески поддерживать  познавательный интерес малыша, развивать наблюдательность, мышление и воображение. Чтобы способствовать формированию у ребенка целостной картины мира, чаще гуляйте с ребенком, беседуйте и задайте вопросы, читайте книги, играйте, проводите эксперименты.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043336" y="312513"/>
            <a:ext cx="4879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Изучение окружающего мира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670636"/>
            <a:ext cx="2859094" cy="2780927"/>
          </a:xfrm>
          <a:prstGeom prst="rect">
            <a:avLst/>
          </a:prstGeom>
        </p:spPr>
      </p:pic>
      <p:pic>
        <p:nvPicPr>
          <p:cNvPr id="6" name="Рисунок 5" descr="6febd4c4384e8f172d72aaeb470b230f_XL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3571876"/>
            <a:ext cx="2268713" cy="300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5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1357298"/>
            <a:ext cx="5857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Слуховое восприятие дает возможность понимать речь, узнавать различные звуки природы, бытовые шумы и слышать музыку.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3"/>
          <a:stretch/>
        </p:blipFill>
        <p:spPr>
          <a:xfrm>
            <a:off x="858019" y="4045713"/>
            <a:ext cx="3227851" cy="20823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" t="41285" r="6762" b="6446"/>
          <a:stretch/>
        </p:blipFill>
        <p:spPr>
          <a:xfrm>
            <a:off x="4571999" y="4336473"/>
            <a:ext cx="4201069" cy="18744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0112" y="3967141"/>
            <a:ext cx="2671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Игра «Шумящие баночки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94474" y="3676381"/>
            <a:ext cx="235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Игра «Угадай по звуку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420" y="536326"/>
            <a:ext cx="1519029" cy="31816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4474" y="404664"/>
            <a:ext cx="5122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Развитие слухового восприятия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72798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714356"/>
            <a:ext cx="619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Д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ыхательные упражнения способствуют формированию плавного и достаточно длительного выдоха и отработке произнесения звуков и слогов. 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1670" y="142852"/>
            <a:ext cx="4364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Дыхательные упражнения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" t="27741" r="44241" b="4242"/>
          <a:stretch/>
        </p:blipFill>
        <p:spPr>
          <a:xfrm>
            <a:off x="571472" y="2643182"/>
            <a:ext cx="3636404" cy="36628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9" t="40481" r="23636" b="9810"/>
          <a:stretch/>
        </p:blipFill>
        <p:spPr>
          <a:xfrm>
            <a:off x="5214942" y="4500570"/>
            <a:ext cx="2880670" cy="20361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72198" y="4143380"/>
            <a:ext cx="897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Футбол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1" t="7812" r="30909"/>
          <a:stretch/>
        </p:blipFill>
        <p:spPr>
          <a:xfrm>
            <a:off x="6715140" y="785794"/>
            <a:ext cx="2164587" cy="279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9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71480"/>
            <a:ext cx="7786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/>
                <a:ea typeface="Calibri"/>
              </a:rPr>
              <a:t>А</a:t>
            </a:r>
            <a:r>
              <a:rPr lang="ru-RU" sz="2400" dirty="0" smtClean="0">
                <a:effectLst/>
                <a:latin typeface="Times New Roman"/>
                <a:ea typeface="Calibri"/>
              </a:rPr>
              <a:t>ртикуляционная гимнастика способствует развитию органов речи. Эти упражнения обязательно понравятся малышу и помогут ему научиться произносить звуки правильно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051720" y="122411"/>
            <a:ext cx="4862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Артикуляционная гимнастика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0"/>
          <a:stretch/>
        </p:blipFill>
        <p:spPr>
          <a:xfrm>
            <a:off x="1619672" y="2276871"/>
            <a:ext cx="6704921" cy="424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</TotalTime>
  <Words>309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Helvetica</vt:lpstr>
      <vt:lpstr>Times New Roman</vt:lpstr>
      <vt:lpstr>Тема Office</vt:lpstr>
      <vt:lpstr>«Что делать, если Ваш ребёнок не говорит?»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«Что делать, если Ваш ребёнок не говорит?»</dc:title>
  <dc:creator>англебедина</dc:creator>
  <cp:lastModifiedBy>рима</cp:lastModifiedBy>
  <cp:revision>58</cp:revision>
  <dcterms:created xsi:type="dcterms:W3CDTF">2022-01-12T14:01:56Z</dcterms:created>
  <dcterms:modified xsi:type="dcterms:W3CDTF">2022-01-31T13:49:04Z</dcterms:modified>
</cp:coreProperties>
</file>